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537" r:id="rId2"/>
    <p:sldId id="610" r:id="rId3"/>
    <p:sldId id="717" r:id="rId4"/>
    <p:sldId id="604" r:id="rId5"/>
    <p:sldId id="701" r:id="rId6"/>
    <p:sldId id="719" r:id="rId7"/>
    <p:sldId id="741" r:id="rId8"/>
    <p:sldId id="728" r:id="rId9"/>
    <p:sldId id="740" r:id="rId10"/>
    <p:sldId id="729" r:id="rId11"/>
    <p:sldId id="737" r:id="rId12"/>
    <p:sldId id="730" r:id="rId13"/>
    <p:sldId id="744" r:id="rId14"/>
    <p:sldId id="734" r:id="rId15"/>
    <p:sldId id="738" r:id="rId16"/>
    <p:sldId id="739" r:id="rId17"/>
    <p:sldId id="257" r:id="rId18"/>
    <p:sldId id="623" r:id="rId19"/>
    <p:sldId id="622" r:id="rId20"/>
    <p:sldId id="731" r:id="rId21"/>
    <p:sldId id="745" r:id="rId22"/>
    <p:sldId id="733" r:id="rId23"/>
    <p:sldId id="735" r:id="rId24"/>
    <p:sldId id="743" r:id="rId25"/>
    <p:sldId id="714" r:id="rId26"/>
    <p:sldId id="685" r:id="rId27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  <p14:sldId id="717"/>
            <p14:sldId id="604"/>
            <p14:sldId id="701"/>
          </p14:sldIdLst>
        </p14:section>
        <p14:section name="Trinity GraphEngine" id="{FEEBF338-E775-4A4E-B875-406104D1D3F8}">
          <p14:sldIdLst>
            <p14:sldId id="719"/>
            <p14:sldId id="741"/>
          </p14:sldIdLst>
        </p14:section>
        <p14:section name="Trinsic-id Okapi" id="{CB9E8476-DDD8-4C85-80D0-B29B20DACDE3}">
          <p14:sldIdLst>
            <p14:sldId id="728"/>
            <p14:sldId id="740"/>
          </p14:sldIdLst>
        </p14:section>
        <p14:section name=".NET" id="{818F3549-759E-4CEC-86F7-1A98D5D5A227}">
          <p14:sldIdLst>
            <p14:sldId id="729"/>
            <p14:sldId id="737"/>
          </p14:sldIdLst>
        </p14:section>
        <p14:section name="VCTPS" id="{F9263EDB-51E4-41F7-89CE-3C1E6D8703B8}">
          <p14:sldIdLst>
            <p14:sldId id="730"/>
            <p14:sldId id="744"/>
            <p14:sldId id="734"/>
            <p14:sldId id="738"/>
            <p14:sldId id="739"/>
            <p14:sldId id="257"/>
            <p14:sldId id="623"/>
            <p14:sldId id="622"/>
          </p14:sldIdLst>
        </p14:section>
        <p14:section name="Demos" id="{AF4B179D-C83F-4F36-86AD-7BFB1418DFC1}">
          <p14:sldIdLst>
            <p14:sldId id="731"/>
            <p14:sldId id="745"/>
            <p14:sldId id="733"/>
            <p14:sldId id="735"/>
            <p14:sldId id="743"/>
          </p14:sldIdLst>
        </p14:section>
        <p14:section name="Final Notes" id="{FCBA271E-3EC7-4FED-AF5E-FCD0A9806BEC}">
          <p14:sldIdLst>
            <p14:sldId id="714"/>
            <p14:sldId id="6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5E5"/>
    <a:srgbClr val="DCDBDB"/>
    <a:srgbClr val="336699"/>
    <a:srgbClr val="1D326D"/>
    <a:srgbClr val="EBEBEB"/>
    <a:srgbClr val="6F7283"/>
    <a:srgbClr val="DEEBF7"/>
    <a:srgbClr val="C0D4F3"/>
    <a:srgbClr val="E9E9E9"/>
    <a:srgbClr val="F3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DA479-E826-4A23-BC5E-9D6B08958109}" v="15" dt="2022-04-21T19:50:20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5039" autoAdjust="0"/>
  </p:normalViewPr>
  <p:slideViewPr>
    <p:cSldViewPr snapToGrid="0">
      <p:cViewPr varScale="1">
        <p:scale>
          <a:sx n="56" d="100"/>
          <a:sy n="56" d="100"/>
        </p:scale>
        <p:origin x="61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5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080DA479-E826-4A23-BC5E-9D6B08958109}"/>
    <pc:docChg chg="undo custSel modSld">
      <pc:chgData name="Michael Herman" userId="844217e249c738f3" providerId="LiveId" clId="{080DA479-E826-4A23-BC5E-9D6B08958109}" dt="2022-04-22T15:24:07.601" v="678" actId="20577"/>
      <pc:docMkLst>
        <pc:docMk/>
      </pc:docMkLst>
      <pc:sldChg chg="modSp mod">
        <pc:chgData name="Michael Herman" userId="844217e249c738f3" providerId="LiveId" clId="{080DA479-E826-4A23-BC5E-9D6B08958109}" dt="2022-04-21T23:33:22.152" v="412"/>
        <pc:sldMkLst>
          <pc:docMk/>
          <pc:sldMk cId="3370879116" sldId="537"/>
        </pc:sldMkLst>
        <pc:spChg chg="mod">
          <ac:chgData name="Michael Herman" userId="844217e249c738f3" providerId="LiveId" clId="{080DA479-E826-4A23-BC5E-9D6B08958109}" dt="2022-04-21T23:33:22.152" v="412"/>
          <ac:spMkLst>
            <pc:docMk/>
            <pc:sldMk cId="3370879116" sldId="537"/>
            <ac:spMk id="2" creationId="{C29FC834-6430-4E4A-83B7-97BA43C29D37}"/>
          </ac:spMkLst>
        </pc:spChg>
      </pc:sldChg>
      <pc:sldChg chg="modSp mod">
        <pc:chgData name="Michael Herman" userId="844217e249c738f3" providerId="LiveId" clId="{080DA479-E826-4A23-BC5E-9D6B08958109}" dt="2022-04-21T18:39:20.151" v="76" actId="14100"/>
        <pc:sldMkLst>
          <pc:docMk/>
          <pc:sldMk cId="740850898" sldId="604"/>
        </pc:sldMkLst>
        <pc:spChg chg="mod">
          <ac:chgData name="Michael Herman" userId="844217e249c738f3" providerId="LiveId" clId="{080DA479-E826-4A23-BC5E-9D6B08958109}" dt="2022-04-21T18:39:20.151" v="76" actId="14100"/>
          <ac:spMkLst>
            <pc:docMk/>
            <pc:sldMk cId="740850898" sldId="604"/>
            <ac:spMk id="3" creationId="{ADF1BD8D-B7AA-4DB6-823F-F6D55D90000B}"/>
          </ac:spMkLst>
        </pc:spChg>
      </pc:sldChg>
      <pc:sldChg chg="modSp mod">
        <pc:chgData name="Michael Herman" userId="844217e249c738f3" providerId="LiveId" clId="{080DA479-E826-4A23-BC5E-9D6B08958109}" dt="2022-04-21T20:57:33.154" v="299" actId="20577"/>
        <pc:sldMkLst>
          <pc:docMk/>
          <pc:sldMk cId="3091988296" sldId="701"/>
        </pc:sldMkLst>
        <pc:spChg chg="mod">
          <ac:chgData name="Michael Herman" userId="844217e249c738f3" providerId="LiveId" clId="{080DA479-E826-4A23-BC5E-9D6B08958109}" dt="2022-04-21T20:57:33.154" v="299" actId="20577"/>
          <ac:spMkLst>
            <pc:docMk/>
            <pc:sldMk cId="3091988296" sldId="701"/>
            <ac:spMk id="3" creationId="{D9FA6767-246E-4780-96F8-ADDE99657141}"/>
          </ac:spMkLst>
        </pc:spChg>
      </pc:sldChg>
      <pc:sldChg chg="modSp mod">
        <pc:chgData name="Michael Herman" userId="844217e249c738f3" providerId="LiveId" clId="{080DA479-E826-4A23-BC5E-9D6B08958109}" dt="2022-04-21T18:43:02.189" v="155" actId="313"/>
        <pc:sldMkLst>
          <pc:docMk/>
          <pc:sldMk cId="3213292934" sldId="728"/>
        </pc:sldMkLst>
        <pc:spChg chg="mod">
          <ac:chgData name="Michael Herman" userId="844217e249c738f3" providerId="LiveId" clId="{080DA479-E826-4A23-BC5E-9D6B08958109}" dt="2022-04-21T18:43:02.189" v="155" actId="313"/>
          <ac:spMkLst>
            <pc:docMk/>
            <pc:sldMk cId="3213292934" sldId="728"/>
            <ac:spMk id="2" creationId="{0892F0C4-1481-4C8A-941A-08D35FFCD744}"/>
          </ac:spMkLst>
        </pc:spChg>
      </pc:sldChg>
      <pc:sldChg chg="modSp mod">
        <pc:chgData name="Michael Herman" userId="844217e249c738f3" providerId="LiveId" clId="{080DA479-E826-4A23-BC5E-9D6B08958109}" dt="2022-04-21T19:51:05.083" v="260" actId="14100"/>
        <pc:sldMkLst>
          <pc:docMk/>
          <pc:sldMk cId="879491879" sldId="733"/>
        </pc:sldMkLst>
        <pc:spChg chg="mod">
          <ac:chgData name="Michael Herman" userId="844217e249c738f3" providerId="LiveId" clId="{080DA479-E826-4A23-BC5E-9D6B08958109}" dt="2022-04-21T19:51:05.083" v="260" actId="14100"/>
          <ac:spMkLst>
            <pc:docMk/>
            <pc:sldMk cId="879491879" sldId="733"/>
            <ac:spMk id="3" creationId="{207B961D-9A56-4A39-99DB-99B1C3B91266}"/>
          </ac:spMkLst>
        </pc:spChg>
      </pc:sldChg>
      <pc:sldChg chg="modSp mod">
        <pc:chgData name="Michael Herman" userId="844217e249c738f3" providerId="LiveId" clId="{080DA479-E826-4A23-BC5E-9D6B08958109}" dt="2022-04-22T15:24:07.601" v="678" actId="20577"/>
        <pc:sldMkLst>
          <pc:docMk/>
          <pc:sldMk cId="336033954" sldId="735"/>
        </pc:sldMkLst>
        <pc:spChg chg="mod">
          <ac:chgData name="Michael Herman" userId="844217e249c738f3" providerId="LiveId" clId="{080DA479-E826-4A23-BC5E-9D6B08958109}" dt="2022-04-22T15:24:07.601" v="678" actId="20577"/>
          <ac:spMkLst>
            <pc:docMk/>
            <pc:sldMk cId="336033954" sldId="735"/>
            <ac:spMk id="3" creationId="{207B961D-9A56-4A39-99DB-99B1C3B91266}"/>
          </ac:spMkLst>
        </pc:spChg>
      </pc:sldChg>
      <pc:sldChg chg="modSp mod">
        <pc:chgData name="Michael Herman" userId="844217e249c738f3" providerId="LiveId" clId="{080DA479-E826-4A23-BC5E-9D6B08958109}" dt="2022-04-21T21:43:08.504" v="409" actId="20577"/>
        <pc:sldMkLst>
          <pc:docMk/>
          <pc:sldMk cId="744068167" sldId="738"/>
        </pc:sldMkLst>
        <pc:spChg chg="mod">
          <ac:chgData name="Michael Herman" userId="844217e249c738f3" providerId="LiveId" clId="{080DA479-E826-4A23-BC5E-9D6B08958109}" dt="2022-04-21T21:43:08.504" v="409" actId="20577"/>
          <ac:spMkLst>
            <pc:docMk/>
            <pc:sldMk cId="744068167" sldId="738"/>
            <ac:spMk id="2" creationId="{1F66A841-A319-499E-A3D4-09B991B862DC}"/>
          </ac:spMkLst>
        </pc:spChg>
      </pc:sldChg>
      <pc:sldChg chg="modSp mod">
        <pc:chgData name="Michael Herman" userId="844217e249c738f3" providerId="LiveId" clId="{080DA479-E826-4A23-BC5E-9D6B08958109}" dt="2022-04-21T18:42:08.134" v="153" actId="20577"/>
        <pc:sldMkLst>
          <pc:docMk/>
          <pc:sldMk cId="1028295587" sldId="739"/>
        </pc:sldMkLst>
        <pc:spChg chg="mod">
          <ac:chgData name="Michael Herman" userId="844217e249c738f3" providerId="LiveId" clId="{080DA479-E826-4A23-BC5E-9D6B08958109}" dt="2022-04-21T18:42:08.134" v="153" actId="20577"/>
          <ac:spMkLst>
            <pc:docMk/>
            <pc:sldMk cId="1028295587" sldId="739"/>
            <ac:spMk id="46" creationId="{4316A411-B7ED-49F0-8FB6-599CBEE379A1}"/>
          </ac:spMkLst>
        </pc:spChg>
      </pc:sldChg>
      <pc:sldChg chg="modSp mod">
        <pc:chgData name="Michael Herman" userId="844217e249c738f3" providerId="LiveId" clId="{080DA479-E826-4A23-BC5E-9D6B08958109}" dt="2022-04-21T19:50:20.739" v="219"/>
        <pc:sldMkLst>
          <pc:docMk/>
          <pc:sldMk cId="1310526784" sldId="740"/>
        </pc:sldMkLst>
        <pc:spChg chg="mod">
          <ac:chgData name="Michael Herman" userId="844217e249c738f3" providerId="LiveId" clId="{080DA479-E826-4A23-BC5E-9D6B08958109}" dt="2022-04-21T18:43:05.806" v="156" actId="313"/>
          <ac:spMkLst>
            <pc:docMk/>
            <pc:sldMk cId="1310526784" sldId="740"/>
            <ac:spMk id="2" creationId="{148C1B8D-B6BA-4A92-BBCD-45A9776701BE}"/>
          </ac:spMkLst>
        </pc:spChg>
        <pc:spChg chg="mod">
          <ac:chgData name="Michael Herman" userId="844217e249c738f3" providerId="LiveId" clId="{080DA479-E826-4A23-BC5E-9D6B08958109}" dt="2022-04-21T19:50:20.739" v="219"/>
          <ac:spMkLst>
            <pc:docMk/>
            <pc:sldMk cId="1310526784" sldId="740"/>
            <ac:spMk id="8" creationId="{5B47A589-7713-45C0-84BE-2834AE024BB6}"/>
          </ac:spMkLst>
        </pc:spChg>
      </pc:sldChg>
      <pc:sldChg chg="modSp mod">
        <pc:chgData name="Michael Herman" userId="844217e249c738f3" providerId="LiveId" clId="{080DA479-E826-4A23-BC5E-9D6B08958109}" dt="2022-04-21T18:39:38.469" v="77" actId="20577"/>
        <pc:sldMkLst>
          <pc:docMk/>
          <pc:sldMk cId="1985741246" sldId="741"/>
        </pc:sldMkLst>
        <pc:spChg chg="mod">
          <ac:chgData name="Michael Herman" userId="844217e249c738f3" providerId="LiveId" clId="{080DA479-E826-4A23-BC5E-9D6B08958109}" dt="2022-04-21T18:39:38.469" v="77" actId="20577"/>
          <ac:spMkLst>
            <pc:docMk/>
            <pc:sldMk cId="1985741246" sldId="741"/>
            <ac:spMk id="3" creationId="{671BEF2D-ED03-4607-A020-3D8955A15972}"/>
          </ac:spMkLst>
        </pc:spChg>
      </pc:sldChg>
      <pc:sldChg chg="modSp mod">
        <pc:chgData name="Michael Herman" userId="844217e249c738f3" providerId="LiveId" clId="{080DA479-E826-4A23-BC5E-9D6B08958109}" dt="2022-04-21T18:41:33.559" v="145" actId="6549"/>
        <pc:sldMkLst>
          <pc:docMk/>
          <pc:sldMk cId="2191331824" sldId="744"/>
        </pc:sldMkLst>
        <pc:spChg chg="mod">
          <ac:chgData name="Michael Herman" userId="844217e249c738f3" providerId="LiveId" clId="{080DA479-E826-4A23-BC5E-9D6B08958109}" dt="2022-04-21T18:41:33.559" v="145" actId="6549"/>
          <ac:spMkLst>
            <pc:docMk/>
            <pc:sldMk cId="2191331824" sldId="744"/>
            <ac:spMk id="3" creationId="{653504A2-7DFE-4F65-A215-1DC8168E99A8}"/>
          </ac:spMkLst>
        </pc:spChg>
      </pc:sldChg>
      <pc:sldChg chg="addSp delSp modSp mod">
        <pc:chgData name="Michael Herman" userId="844217e249c738f3" providerId="LiveId" clId="{080DA479-E826-4A23-BC5E-9D6B08958109}" dt="2022-04-22T00:55:37.673" v="424" actId="1036"/>
        <pc:sldMkLst>
          <pc:docMk/>
          <pc:sldMk cId="1636267538" sldId="745"/>
        </pc:sldMkLst>
        <pc:picChg chg="del">
          <ac:chgData name="Michael Herman" userId="844217e249c738f3" providerId="LiveId" clId="{080DA479-E826-4A23-BC5E-9D6B08958109}" dt="2022-04-22T00:55:17.195" v="413" actId="478"/>
          <ac:picMkLst>
            <pc:docMk/>
            <pc:sldMk cId="1636267538" sldId="745"/>
            <ac:picMk id="7" creationId="{73D34DC4-4A6D-4344-B073-D34AC0440D86}"/>
          </ac:picMkLst>
        </pc:picChg>
        <pc:picChg chg="add mod">
          <ac:chgData name="Michael Herman" userId="844217e249c738f3" providerId="LiveId" clId="{080DA479-E826-4A23-BC5E-9D6B08958109}" dt="2022-04-22T00:55:37.673" v="424" actId="1036"/>
          <ac:picMkLst>
            <pc:docMk/>
            <pc:sldMk cId="1636267538" sldId="745"/>
            <ac:picMk id="8" creationId="{90AB378F-0471-40F0-ACC4-BE44040E31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4/8/2023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0564" y="589113"/>
            <a:ext cx="4961626" cy="438249"/>
          </a:xfrm>
        </p:spPr>
        <p:txBody>
          <a:bodyPr/>
          <a:lstStyle/>
          <a:p>
            <a:fld id="{3DDD2756-3006-4FC9-B7F8-B2E94B34317B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8899" y="587606"/>
            <a:ext cx="7049618" cy="438249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57946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6966-E014-4339-A56A-A294103440F3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900F-8F51-4E79-9C3A-1122C51284EC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156586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130F-F179-4A69-944F-28F8E685AD2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3C8-1DF8-4245-A07A-4755AD6E4B48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F02F-D285-4869-A177-106AF978F8AA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</p:spPr>
        <p:txBody>
          <a:bodyPr/>
          <a:lstStyle>
            <a:lvl1pPr algn="l">
              <a:defRPr/>
            </a:lvl1pPr>
          </a:lstStyle>
          <a:p>
            <a:fld id="{FE77C0AE-B8BC-4C51-9DF3-B9F94820124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1400" y="451629"/>
            <a:ext cx="7853363" cy="454875"/>
          </a:xfrm>
        </p:spPr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06614" y="468255"/>
            <a:ext cx="4961626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CD3-E264-4CE0-9EAE-56B619A1842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49" y="466748"/>
            <a:ext cx="8417218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rgbClr val="1D326D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rgbClr val="1D326D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rgbClr val="1D326D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audio" Target="../media/media15.m4a"/><Relationship Id="rId7" Type="http://schemas.openxmlformats.org/officeDocument/2006/relationships/image" Target="../media/image13.png"/><Relationship Id="rId2" Type="http://schemas.microsoft.com/office/2007/relationships/media" Target="../media/media15.m4a"/><Relationship Id="rId1" Type="http://schemas.openxmlformats.org/officeDocument/2006/relationships/tags" Target="../tags/tag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.sv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audio" Target="../media/media19.m4a"/><Relationship Id="rId7" Type="http://schemas.openxmlformats.org/officeDocument/2006/relationships/image" Target="../media/image18.png"/><Relationship Id="rId2" Type="http://schemas.microsoft.com/office/2007/relationships/media" Target="../media/media19.m4a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raphengine.io/docs/manual/DemoApps/index.html" TargetMode="Externa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graphengine.io/docs/manual/index.html" TargetMode="External"/><Relationship Id="rId12" Type="http://schemas.openxmlformats.org/officeDocument/2006/relationships/image" Target="../media/image3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hyperlink" Target="https://github.com/microsoft/GraphEngine" TargetMode="External"/><Relationship Id="rId11" Type="http://schemas.openxmlformats.org/officeDocument/2006/relationships/image" Target="../media/image2.png"/><Relationship Id="rId5" Type="http://schemas.openxmlformats.org/officeDocument/2006/relationships/hyperlink" Target="https://github.com/trinsic-id/okapi/tree/main/dotnet/Tests/Okapi.Tests" TargetMode="External"/><Relationship Id="rId10" Type="http://schemas.openxmlformats.org/officeDocument/2006/relationships/hyperlink" Target="https://www.youtube.com/playlist?list=PLU-rWqHm5p45dzXF2LJZjuNVJrOUR6DaD" TargetMode="External"/><Relationship Id="rId4" Type="http://schemas.openxmlformats.org/officeDocument/2006/relationships/hyperlink" Target="https://github.com/trinsic-id/okapi" TargetMode="External"/><Relationship Id="rId9" Type="http://schemas.openxmlformats.org/officeDocument/2006/relationships/hyperlink" Target="https://github.com/mwherman2000/VCTPSPrototypes" TargetMode="External"/><Relationship Id="rId1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10.jp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899" y="247332"/>
            <a:ext cx="11032671" cy="5369697"/>
          </a:xfrm>
        </p:spPr>
        <p:txBody>
          <a:bodyPr anchor="ctr">
            <a:normAutofit/>
          </a:bodyPr>
          <a:lstStyle/>
          <a:p>
            <a:r>
              <a:rPr lang="en-CA" sz="4800" b="1" dirty="0">
                <a:solidFill>
                  <a:srgbClr val="1D326D"/>
                </a:solidFill>
              </a:rPr>
              <a:t>DIDCOMM Super Stack (DIDSS)</a:t>
            </a: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br>
              <a:rPr lang="en-CA" sz="4800" dirty="0">
                <a:solidFill>
                  <a:srgbClr val="1D326D"/>
                </a:solidFill>
              </a:rPr>
            </a:br>
            <a:r>
              <a:rPr lang="en-US" sz="4400" dirty="0">
                <a:solidFill>
                  <a:srgbClr val="1D326D"/>
                </a:solidFill>
              </a:rPr>
              <a:t>Creating highly scalable DIDCOMM Agents using .NET,  Trinity,  and Okapi with Ease (Ft.  VCTPS Protocol)</a:t>
            </a:r>
            <a:endParaRPr lang="en-US" sz="4800" dirty="0">
              <a:solidFill>
                <a:srgbClr val="1D326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328912"/>
            <a:ext cx="14944338" cy="320548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02E7FD-C41F-44EB-83EC-E76B914A01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90A2FA7-FA46-40A4-9168-C5891459B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1" name="Picture 1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BCB9B268-C4A0-44FF-915A-188A5A269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4" name="Picture 13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6E130AFD-BFB5-435E-88CD-14A7DCF9F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A72A081-DC98-46F4-841D-42DB4AEC0A2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3B963FB-13E8-41D8-A216-FC5149317C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BD4C1-E684-4AF1-ECF5-51086EFE377F}"/>
              </a:ext>
            </a:extLst>
          </p:cNvPr>
          <p:cNvSpPr txBox="1"/>
          <p:nvPr/>
        </p:nvSpPr>
        <p:spPr>
          <a:xfrm>
            <a:off x="354842" y="9028385"/>
            <a:ext cx="12192000" cy="34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Copyright (c) 2022-2023 Michael Herman (Alberta, Canada) - Creative Commons Attribution-ShareAlike 4.0 International Public License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2105B-E0B1-97E3-DA16-56E90C15F6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2006" y="7387245"/>
            <a:ext cx="2301227" cy="125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7"/>
    </mc:Choice>
    <mc:Fallback xmlns="">
      <p:transition spd="slow" advTm="36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Microsoft .Net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Development and execution platform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23D290C-B826-4F04-A829-13C01F5CB3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9"/>
    </mc:Choice>
    <mc:Fallback xmlns="">
      <p:transition spd="slow" advTm="1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.NET Platform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322614"/>
            <a:ext cx="15870238" cy="7362522"/>
          </a:xfrm>
        </p:spPr>
        <p:txBody>
          <a:bodyPr>
            <a:normAutofit/>
          </a:bodyPr>
          <a:lstStyle/>
          <a:p>
            <a:r>
              <a:rPr lang="en-US" dirty="0"/>
              <a:t>Build and execution platform</a:t>
            </a:r>
          </a:p>
          <a:p>
            <a:r>
              <a:rPr lang="en-US" dirty="0"/>
              <a:t>Visual Studio 2022 IDE</a:t>
            </a:r>
          </a:p>
          <a:p>
            <a:r>
              <a:rPr lang="en-US" dirty="0"/>
              <a:t>Visual Studio Code w/GitHub integration</a:t>
            </a:r>
          </a:p>
          <a:p>
            <a:r>
              <a:rPr lang="en-US" dirty="0"/>
              <a:t>C# version 10</a:t>
            </a:r>
          </a:p>
          <a:p>
            <a:r>
              <a:rPr lang="en-US" dirty="0"/>
              <a:t>Microsoft Common Language Runtime (MSCLR)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8220FFE-357B-43B0-A8C5-3E82A4B395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6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772"/>
    </mc:Choice>
    <mc:Fallback xmlns="">
      <p:transition spd="slow" advTm="1237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VCTPS Protocol</a:t>
            </a:r>
            <a:endParaRPr lang="en-CA"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0032647" cy="1435686"/>
          </a:xfrm>
        </p:spPr>
        <p:txBody>
          <a:bodyPr>
            <a:normAutofit/>
          </a:bodyPr>
          <a:lstStyle/>
          <a:p>
            <a:r>
              <a:rPr lang="en-CA" sz="2800" dirty="0"/>
              <a:t>Verifiable Capability Authorization (VCA) based</a:t>
            </a:r>
            <a:br>
              <a:rPr lang="en-CA" sz="2800" dirty="0"/>
            </a:br>
            <a:r>
              <a:rPr lang="en-CA" sz="2800" dirty="0"/>
              <a:t>Secure Verifiable Credential Transport Protocol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0A95D26-56C5-4068-A8F3-4053AE26E6C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087C8C-041C-4911-970F-E82ECC2F0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6" name="Picture 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60C5B9C-86FC-4903-BF0D-EBE875C42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8" name="Picture 7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8E65AF72-8877-4026-AF69-C00716704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02AD3C8-62DA-43A7-AAA9-266D8021C3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393"/>
    </mc:Choice>
    <mc:Fallback xmlns="">
      <p:transition spd="slow" advTm="6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F1392-1E95-4158-8B8F-FB68A5F11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Protocol: Key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504A2-7DFE-4F65-A215-1DC8168E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6358507" cy="715658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Self-Sovereign Principle</a:t>
            </a:r>
          </a:p>
          <a:p>
            <a:pPr lvl="1"/>
            <a:r>
              <a:rPr lang="en-US" dirty="0"/>
              <a:t>To receive a credential from me, you first have to acknowledge and agree to the Verifiable Capability Authorization (VCA) I’ll present to you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First Principle</a:t>
            </a:r>
          </a:p>
          <a:p>
            <a:pPr lvl="1"/>
            <a:r>
              <a:rPr lang="en-US" dirty="0"/>
              <a:t>VCA is a full-fledged Structured Credential</a:t>
            </a:r>
          </a:p>
          <a:p>
            <a:pPr lvl="1"/>
            <a:r>
              <a:rPr lang="en-US" dirty="0"/>
              <a:t>All VCs are </a:t>
            </a:r>
            <a:r>
              <a:rPr lang="en-US" i="1" dirty="0"/>
              <a:t>created</a:t>
            </a:r>
            <a:r>
              <a:rPr lang="en-US" dirty="0"/>
              <a:t> a VCA stored in the Structured Credential Label (vca64 Base64 property)</a:t>
            </a:r>
          </a:p>
          <a:p>
            <a:pPr lvl="1"/>
            <a:r>
              <a:rPr lang="en-US" dirty="0"/>
              <a:t>VCA can be specific to a requesting identity or generic (wildcard) – available to anyone subject to the rights</a:t>
            </a:r>
          </a:p>
          <a:p>
            <a:pPr lvl="1"/>
            <a:r>
              <a:rPr lang="en-US" dirty="0"/>
              <a:t>VCA can have Time To Live (TTL) – after which it expires and access to the referenced VC is no longer available</a:t>
            </a:r>
          </a:p>
          <a:p>
            <a:pPr lvl="1"/>
            <a:r>
              <a:rPr lang="en-US" dirty="0"/>
              <a:t>Th VC VCA is the VCA that is presented in a Notify message</a:t>
            </a:r>
          </a:p>
          <a:p>
            <a:pPr lvl="1"/>
            <a:r>
              <a:rPr lang="en-US" dirty="0"/>
              <a:t> VCA property (vca64) for the VCA credential is set to “” (aka Master VCA) - at least for version 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VCA Acknowledgement Principle</a:t>
            </a:r>
          </a:p>
          <a:p>
            <a:pPr lvl="1"/>
            <a:r>
              <a:rPr lang="en-US" dirty="0"/>
              <a:t>VCA Acknowledgment credential (VCAACK) is a Structured Credential </a:t>
            </a:r>
          </a:p>
          <a:p>
            <a:pPr lvl="1"/>
            <a:r>
              <a:rPr lang="en-US" dirty="0"/>
              <a:t>The Claims contain the VCA, acknowledgment, and determination properties</a:t>
            </a:r>
          </a:p>
          <a:p>
            <a:pPr lvl="1"/>
            <a:r>
              <a:rPr lang="en-US" dirty="0"/>
              <a:t>The VCA property (vca64) for a VCAACK credential is set to “” - at least for version 1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4994-D01F-4E62-9649-DDB587B1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C229C-3971-4DDC-9C3C-AF09E93F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7CB68-BF08-44D0-A40F-C2CA0CA4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8A8CE06-366B-4B70-93A8-5C73285D0D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3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906"/>
    </mc:Choice>
    <mc:Fallback xmlns="">
      <p:transition spd="slow" advTm="18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88FA56-F5D4-4482-B66C-AA838C3F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4 Message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052F846-DD6B-4450-A9E3-E93384F36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322614"/>
            <a:ext cx="16423821" cy="7362522"/>
          </a:xfrm>
        </p:spPr>
        <p:txBody>
          <a:bodyPr>
            <a:normAutofit fontScale="92500"/>
          </a:bodyPr>
          <a:lstStyle/>
          <a:p>
            <a:r>
              <a:rPr lang="en-US" dirty="0"/>
              <a:t>Notify</a:t>
            </a:r>
          </a:p>
          <a:p>
            <a:pPr lvl="1"/>
            <a:r>
              <a:rPr lang="en-US" dirty="0"/>
              <a:t>I have a payload for you. Here's a VCA (which includes a payload identifier) for you to acknowledge and agree to</a:t>
            </a:r>
          </a:p>
          <a:p>
            <a:pPr lvl="1"/>
            <a:r>
              <a:rPr lang="en-US" dirty="0"/>
              <a:t>Send me a 'pull' message containing a VCA Acknowledgement confirming your agreement with the VCA and I'll ‘push’ the payload to you</a:t>
            </a:r>
          </a:p>
          <a:p>
            <a:r>
              <a:rPr lang="en-US" dirty="0"/>
              <a:t>Pull</a:t>
            </a:r>
          </a:p>
          <a:p>
            <a:pPr lvl="1"/>
            <a:r>
              <a:rPr lang="en-US" dirty="0"/>
              <a:t>Here's a VCA Acknowledgement confirming that I agree to the VCA (which includes a payload identifier).</a:t>
            </a:r>
          </a:p>
          <a:p>
            <a:pPr lvl="1"/>
            <a:r>
              <a:rPr lang="en-US" dirty="0"/>
              <a:t>‘Push’ me a copy of the corresponding payload</a:t>
            </a:r>
          </a:p>
          <a:p>
            <a:r>
              <a:rPr lang="en-US" dirty="0"/>
              <a:t>Push</a:t>
            </a:r>
          </a:p>
          <a:p>
            <a:pPr lvl="1"/>
            <a:r>
              <a:rPr lang="en-US" dirty="0"/>
              <a:t>Here's the payload you requested (containing the original VCA Base64-encoded in the payload metadata).</a:t>
            </a:r>
          </a:p>
          <a:p>
            <a:r>
              <a:rPr lang="en-US" dirty="0"/>
              <a:t>Poll</a:t>
            </a:r>
          </a:p>
          <a:p>
            <a:pPr lvl="1"/>
            <a:r>
              <a:rPr lang="en-US" dirty="0"/>
              <a:t>Do you have anything to send me? If you do, send me a ‘notify’ message with a VCA (which includes a payload identifier)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E40-6BDF-48AA-9894-DDDB5C959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D5E63-A2C2-4CC2-92AA-6352DC95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FF4657-E2EA-4AE0-8104-2166EF5C5E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69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575"/>
    </mc:Choice>
    <mc:Fallback xmlns="">
      <p:transition spd="slow" advTm="130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DIDCOMM Protocol – Sequence Diagram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FC1BBC6-6C2A-4C71-935B-A344DD7F6603}"/>
              </a:ext>
            </a:extLst>
          </p:cNvPr>
          <p:cNvGrpSpPr/>
          <p:nvPr/>
        </p:nvGrpSpPr>
        <p:grpSpPr>
          <a:xfrm>
            <a:off x="2061139" y="4113972"/>
            <a:ext cx="13150559" cy="2531498"/>
            <a:chOff x="2072029" y="1577588"/>
            <a:chExt cx="13150559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67621" y="1577588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2. Pull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r>
                  <a:rPr lang="en-US" sz="3200" dirty="0"/>
                  <a:t>(VCA)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58751E2-7E07-4866-B9CC-B008211767EE}"/>
                </a:ext>
              </a:extLst>
            </p:cNvPr>
            <p:cNvGrpSpPr/>
            <p:nvPr/>
          </p:nvGrpSpPr>
          <p:grpSpPr>
            <a:xfrm>
              <a:off x="2072029" y="1871510"/>
              <a:ext cx="1912649" cy="2223008"/>
              <a:chOff x="2072029" y="2067454"/>
              <a:chExt cx="1912649" cy="2223008"/>
            </a:xfrm>
          </p:grpSpPr>
          <p:pic>
            <p:nvPicPr>
              <p:cNvPr id="43" name="Graphic 42" descr="User with solid fill">
                <a:extLst>
                  <a:ext uri="{FF2B5EF4-FFF2-40B4-BE49-F238E27FC236}">
                    <a16:creationId xmlns:a16="http://schemas.microsoft.com/office/drawing/2014/main" id="{FB294393-9E93-4FEC-B5EA-98E9E64905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BB9BD5-9202-4400-85E6-E3FC40265D7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309939" y="1887835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  <a:endCxn id="43" idx="3"/>
            </p:cNvCxnSpPr>
            <p:nvPr/>
          </p:nvCxnSpPr>
          <p:spPr>
            <a:xfrm flipH="1" flipV="1">
              <a:off x="3984678" y="2827835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26996" y="2836979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6E3E5D7-1040-4C69-A915-F507E7D575A6}"/>
              </a:ext>
            </a:extLst>
          </p:cNvPr>
          <p:cNvGrpSpPr/>
          <p:nvPr/>
        </p:nvGrpSpPr>
        <p:grpSpPr>
          <a:xfrm>
            <a:off x="2072029" y="1381643"/>
            <a:ext cx="13666247" cy="2531498"/>
            <a:chOff x="2072029" y="1251011"/>
            <a:chExt cx="13666247" cy="253149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F3A83AC-56B4-45EE-8DD7-6A06F218C365}"/>
                </a:ext>
              </a:extLst>
            </p:cNvPr>
            <p:cNvGrpSpPr/>
            <p:nvPr/>
          </p:nvGrpSpPr>
          <p:grpSpPr>
            <a:xfrm>
              <a:off x="6767621" y="1251011"/>
              <a:ext cx="3759375" cy="2518782"/>
              <a:chOff x="1142948" y="2036889"/>
              <a:chExt cx="3759375" cy="2518782"/>
            </a:xfrm>
          </p:grpSpPr>
          <p:sp>
            <p:nvSpPr>
              <p:cNvPr id="5" name="Flowchart: Document 4">
                <a:extLst>
                  <a:ext uri="{FF2B5EF4-FFF2-40B4-BE49-F238E27FC236}">
                    <a16:creationId xmlns:a16="http://schemas.microsoft.com/office/drawing/2014/main" id="{F8470B6D-D0EC-4EF4-9AE2-48403E5C8995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1. Notify</a:t>
                </a:r>
              </a:p>
            </p:txBody>
          </p:sp>
          <p:sp>
            <p:nvSpPr>
              <p:cNvPr id="6" name="Flowchart: Document 5">
                <a:extLst>
                  <a:ext uri="{FF2B5EF4-FFF2-40B4-BE49-F238E27FC236}">
                    <a16:creationId xmlns:a16="http://schemas.microsoft.com/office/drawing/2014/main" id="{3DC8FE54-49A8-475C-B5FF-B6B007D4B317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</a:t>
                </a:r>
              </a:p>
              <a:p>
                <a:pPr algn="ctr"/>
                <a:r>
                  <a:rPr lang="en-US" sz="3200" dirty="0"/>
                  <a:t>(VC DID)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1ADA3A6-6E78-4F83-A4FF-F78CD04DC586}"/>
                </a:ext>
              </a:extLst>
            </p:cNvPr>
            <p:cNvGrpSpPr/>
            <p:nvPr/>
          </p:nvGrpSpPr>
          <p:grpSpPr>
            <a:xfrm>
              <a:off x="2072029" y="1544933"/>
              <a:ext cx="1912649" cy="2223008"/>
              <a:chOff x="2072029" y="2067454"/>
              <a:chExt cx="1912649" cy="2223008"/>
            </a:xfrm>
          </p:grpSpPr>
          <p:pic>
            <p:nvPicPr>
              <p:cNvPr id="10" name="Graphic 9" descr="User with solid fill">
                <a:extLst>
                  <a:ext uri="{FF2B5EF4-FFF2-40B4-BE49-F238E27FC236}">
                    <a16:creationId xmlns:a16="http://schemas.microsoft.com/office/drawing/2014/main" id="{26ECD489-0CF4-4993-8DAC-FA8515D1F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23BB1C-A078-4955-8ACD-5726830605FE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76E1228-2AA6-4A66-876D-710336D1DA3A}"/>
                </a:ext>
              </a:extLst>
            </p:cNvPr>
            <p:cNvCxnSpPr>
              <a:cxnSpLocks/>
              <a:stCxn id="10" idx="3"/>
              <a:endCxn id="5" idx="1"/>
            </p:cNvCxnSpPr>
            <p:nvPr/>
          </p:nvCxnSpPr>
          <p:spPr>
            <a:xfrm>
              <a:off x="3984678" y="2501258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5851008-96BC-415C-A367-8095561C0C38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10526996" y="2510402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2801702" y="1566011"/>
              <a:ext cx="2936574" cy="2216498"/>
              <a:chOff x="12801702" y="1566011"/>
              <a:chExt cx="2936574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801702" y="3197734"/>
                <a:ext cx="29365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AA4538B-B5E1-4471-8C96-C798BFA453EF}"/>
              </a:ext>
            </a:extLst>
          </p:cNvPr>
          <p:cNvGrpSpPr/>
          <p:nvPr/>
        </p:nvGrpSpPr>
        <p:grpSpPr>
          <a:xfrm>
            <a:off x="2072029" y="6837425"/>
            <a:ext cx="13150559" cy="2531498"/>
            <a:chOff x="2072029" y="6837425"/>
            <a:chExt cx="13150559" cy="2531498"/>
          </a:xfrm>
        </p:grpSpPr>
        <p:sp>
          <p:nvSpPr>
            <p:cNvPr id="74" name="Flowchart: Document 73">
              <a:extLst>
                <a:ext uri="{FF2B5EF4-FFF2-40B4-BE49-F238E27FC236}">
                  <a16:creationId xmlns:a16="http://schemas.microsoft.com/office/drawing/2014/main" id="{B30A600B-D0AC-4BF2-972B-585BB444A92B}"/>
                </a:ext>
              </a:extLst>
            </p:cNvPr>
            <p:cNvSpPr/>
            <p:nvPr/>
          </p:nvSpPr>
          <p:spPr>
            <a:xfrm>
              <a:off x="6767621" y="6837425"/>
              <a:ext cx="3759375" cy="2518782"/>
            </a:xfrm>
            <a:prstGeom prst="flowChartDocumen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200" dirty="0">
                  <a:solidFill>
                    <a:srgbClr val="336699"/>
                  </a:solidFill>
                </a:rPr>
                <a:t>3. Push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E8ACF21-B722-4D25-B5F6-3277FAFA47F6}"/>
                </a:ext>
              </a:extLst>
            </p:cNvPr>
            <p:cNvGrpSpPr/>
            <p:nvPr/>
          </p:nvGrpSpPr>
          <p:grpSpPr>
            <a:xfrm>
              <a:off x="2072029" y="7131347"/>
              <a:ext cx="1912649" cy="2223008"/>
              <a:chOff x="2072029" y="2067454"/>
              <a:chExt cx="1912649" cy="2223008"/>
            </a:xfrm>
          </p:grpSpPr>
          <p:pic>
            <p:nvPicPr>
              <p:cNvPr id="72" name="Graphic 71" descr="User with solid fill">
                <a:extLst>
                  <a:ext uri="{FF2B5EF4-FFF2-40B4-BE49-F238E27FC236}">
                    <a16:creationId xmlns:a16="http://schemas.microsoft.com/office/drawing/2014/main" id="{33265050-692E-4A36-AE36-BEEC79082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7202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154F759-BF0D-4B85-BDA1-08373AC4BF38}"/>
                  </a:ext>
                </a:extLst>
              </p:cNvPr>
              <p:cNvSpPr txBox="1"/>
              <p:nvPr/>
            </p:nvSpPr>
            <p:spPr>
              <a:xfrm>
                <a:off x="2498277" y="3705687"/>
                <a:ext cx="10150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7039A22-59DE-4EFC-95E7-43FEA013FFFD}"/>
                </a:ext>
              </a:extLst>
            </p:cNvPr>
            <p:cNvGrpSpPr/>
            <p:nvPr/>
          </p:nvGrpSpPr>
          <p:grpSpPr>
            <a:xfrm>
              <a:off x="13309939" y="7147672"/>
              <a:ext cx="1912649" cy="2221251"/>
              <a:chOff x="13309939" y="2067454"/>
              <a:chExt cx="1912649" cy="2221251"/>
            </a:xfrm>
          </p:grpSpPr>
          <p:pic>
            <p:nvPicPr>
              <p:cNvPr id="70" name="Graphic 69" descr="User with solid fill">
                <a:extLst>
                  <a:ext uri="{FF2B5EF4-FFF2-40B4-BE49-F238E27FC236}">
                    <a16:creationId xmlns:a16="http://schemas.microsoft.com/office/drawing/2014/main" id="{A2361630-859E-46CC-B081-9C0DAC5B1E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005AE70-1C25-467C-967F-EC26083A7636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920C56E-7133-4EA0-BF87-DA0DBCEE84E1}"/>
                </a:ext>
              </a:extLst>
            </p:cNvPr>
            <p:cNvCxnSpPr>
              <a:cxnSpLocks/>
              <a:stCxn id="72" idx="3"/>
              <a:endCxn id="74" idx="1"/>
            </p:cNvCxnSpPr>
            <p:nvPr/>
          </p:nvCxnSpPr>
          <p:spPr>
            <a:xfrm>
              <a:off x="3984678" y="8087672"/>
              <a:ext cx="2782943" cy="914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91594D-BC2A-4CA7-8BFC-AE9EE8C2A81E}"/>
                </a:ext>
              </a:extLst>
            </p:cNvPr>
            <p:cNvCxnSpPr>
              <a:cxnSpLocks/>
              <a:stCxn id="74" idx="3"/>
              <a:endCxn id="70" idx="1"/>
            </p:cNvCxnSpPr>
            <p:nvPr/>
          </p:nvCxnSpPr>
          <p:spPr>
            <a:xfrm>
              <a:off x="10526996" y="8096816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Flowchart: Document 74">
              <a:extLst>
                <a:ext uri="{FF2B5EF4-FFF2-40B4-BE49-F238E27FC236}">
                  <a16:creationId xmlns:a16="http://schemas.microsoft.com/office/drawing/2014/main" id="{410BB387-030F-45F6-920A-8DBB10CF01D3}"/>
                </a:ext>
              </a:extLst>
            </p:cNvPr>
            <p:cNvSpPr/>
            <p:nvPr/>
          </p:nvSpPr>
          <p:spPr>
            <a:xfrm>
              <a:off x="7714673" y="7460720"/>
              <a:ext cx="1858439" cy="1245154"/>
            </a:xfrm>
            <a:prstGeom prst="flowChartDocumen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VC</a:t>
              </a:r>
            </a:p>
            <a:p>
              <a:pPr algn="ctr"/>
              <a:r>
                <a:rPr lang="en-US" sz="3200" dirty="0"/>
                <a:t>(VCA)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59F5BDD-726C-4B35-83CA-6F0183FE69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06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655"/>
    </mc:Choice>
    <mc:Fallback xmlns="">
      <p:transition spd="slow" advTm="63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50D185-4524-4124-A27F-01072D1E1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EE1E8B1-910D-47E4-8630-7A3D49EC404C}"/>
              </a:ext>
            </a:extLst>
          </p:cNvPr>
          <p:cNvSpPr/>
          <p:nvPr/>
        </p:nvSpPr>
        <p:spPr>
          <a:xfrm>
            <a:off x="0" y="8159005"/>
            <a:ext cx="17279938" cy="1561258"/>
          </a:xfrm>
          <a:prstGeom prst="rect">
            <a:avLst/>
          </a:prstGeom>
          <a:solidFill>
            <a:srgbClr val="E6E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6A841-A319-499E-A3D4-09B991B8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VCTPS Protocol – Sequence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86D936-7D88-419E-8E89-5E860A3D4D5F}"/>
              </a:ext>
            </a:extLst>
          </p:cNvPr>
          <p:cNvGrpSpPr/>
          <p:nvPr/>
        </p:nvGrpSpPr>
        <p:grpSpPr>
          <a:xfrm>
            <a:off x="1516171" y="3134248"/>
            <a:ext cx="13695527" cy="2531498"/>
            <a:chOff x="1516171" y="3983340"/>
            <a:chExt cx="13695527" cy="25314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2053CC6-9AA8-49E1-A086-0283B9C82F5F}"/>
                </a:ext>
              </a:extLst>
            </p:cNvPr>
            <p:cNvGrpSpPr/>
            <p:nvPr/>
          </p:nvGrpSpPr>
          <p:grpSpPr>
            <a:xfrm>
              <a:off x="6756731" y="3983340"/>
              <a:ext cx="3759375" cy="2518782"/>
              <a:chOff x="1142948" y="2036889"/>
              <a:chExt cx="3759375" cy="2518782"/>
            </a:xfrm>
          </p:grpSpPr>
          <p:sp>
            <p:nvSpPr>
              <p:cNvPr id="45" name="Flowchart: Document 44">
                <a:extLst>
                  <a:ext uri="{FF2B5EF4-FFF2-40B4-BE49-F238E27FC236}">
                    <a16:creationId xmlns:a16="http://schemas.microsoft.com/office/drawing/2014/main" id="{8AE3195C-CE6C-44AA-B7F5-D1AFDFCCCF3F}"/>
                  </a:ext>
                </a:extLst>
              </p:cNvPr>
              <p:cNvSpPr/>
              <p:nvPr/>
            </p:nvSpPr>
            <p:spPr>
              <a:xfrm>
                <a:off x="1142948" y="2036889"/>
                <a:ext cx="3759375" cy="2518782"/>
              </a:xfrm>
              <a:prstGeom prst="flowChartDocumen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3200" dirty="0">
                    <a:solidFill>
                      <a:srgbClr val="336699"/>
                    </a:solidFill>
                  </a:rPr>
                  <a:t>4. Poll</a:t>
                </a:r>
              </a:p>
            </p:txBody>
          </p:sp>
          <p:sp>
            <p:nvSpPr>
              <p:cNvPr id="46" name="Flowchart: Document 45">
                <a:extLst>
                  <a:ext uri="{FF2B5EF4-FFF2-40B4-BE49-F238E27FC236}">
                    <a16:creationId xmlns:a16="http://schemas.microsoft.com/office/drawing/2014/main" id="{4316A411-B7ED-49F0-8FB6-599CBEE379A1}"/>
                  </a:ext>
                </a:extLst>
              </p:cNvPr>
              <p:cNvSpPr/>
              <p:nvPr/>
            </p:nvSpPr>
            <p:spPr>
              <a:xfrm>
                <a:off x="2057349" y="2687941"/>
                <a:ext cx="1858439" cy="1245154"/>
              </a:xfrm>
              <a:prstGeom prst="flowChartDocumen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VCAACK</a:t>
                </a:r>
              </a:p>
              <a:p>
                <a:pPr algn="ctr"/>
                <a:endParaRPr lang="en-US" sz="3200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0ADF63D-FAB9-4FFE-996E-B64B77D55A18}"/>
                </a:ext>
              </a:extLst>
            </p:cNvPr>
            <p:cNvGrpSpPr/>
            <p:nvPr/>
          </p:nvGrpSpPr>
          <p:grpSpPr>
            <a:xfrm>
              <a:off x="13299049" y="4293587"/>
              <a:ext cx="1912649" cy="2221251"/>
              <a:chOff x="13309939" y="2067454"/>
              <a:chExt cx="1912649" cy="2221251"/>
            </a:xfrm>
          </p:grpSpPr>
          <p:pic>
            <p:nvPicPr>
              <p:cNvPr id="41" name="Graphic 40" descr="User with solid fill">
                <a:extLst>
                  <a:ext uri="{FF2B5EF4-FFF2-40B4-BE49-F238E27FC236}">
                    <a16:creationId xmlns:a16="http://schemas.microsoft.com/office/drawing/2014/main" id="{EEA04BB7-0D98-4EA2-9ECE-37A4ABF085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3309939" y="2067454"/>
                <a:ext cx="1912649" cy="191264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1D9391A-0FC5-47B7-89DE-298AA6E07C50}"/>
                  </a:ext>
                </a:extLst>
              </p:cNvPr>
              <p:cNvSpPr txBox="1"/>
              <p:nvPr/>
            </p:nvSpPr>
            <p:spPr>
              <a:xfrm>
                <a:off x="13846635" y="3703930"/>
                <a:ext cx="8467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Bob</a:t>
                </a: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7B658A8-BFC9-4B22-A4A1-100E3533E26A}"/>
                </a:ext>
              </a:extLst>
            </p:cNvPr>
            <p:cNvCxnSpPr>
              <a:cxnSpLocks/>
              <a:stCxn id="45" idx="1"/>
            </p:cNvCxnSpPr>
            <p:nvPr/>
          </p:nvCxnSpPr>
          <p:spPr>
            <a:xfrm flipH="1" flipV="1">
              <a:off x="3973788" y="5233587"/>
              <a:ext cx="2782943" cy="9144"/>
            </a:xfrm>
            <a:prstGeom prst="straightConnector1">
              <a:avLst/>
            </a:prstGeom>
            <a:ln w="762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48CE2-1977-4756-886C-9B5552B48693}"/>
                </a:ext>
              </a:extLst>
            </p:cNvPr>
            <p:cNvCxnSpPr>
              <a:cxnSpLocks/>
              <a:stCxn id="41" idx="1"/>
              <a:endCxn id="45" idx="3"/>
            </p:cNvCxnSpPr>
            <p:nvPr/>
          </p:nvCxnSpPr>
          <p:spPr>
            <a:xfrm flipH="1" flipV="1">
              <a:off x="10516106" y="5242731"/>
              <a:ext cx="2782943" cy="718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AE56B77A-4378-4507-872D-4376874E622B}"/>
                </a:ext>
              </a:extLst>
            </p:cNvPr>
            <p:cNvGrpSpPr/>
            <p:nvPr/>
          </p:nvGrpSpPr>
          <p:grpSpPr>
            <a:xfrm>
              <a:off x="1516171" y="4130953"/>
              <a:ext cx="3117136" cy="2216498"/>
              <a:chOff x="12711421" y="1566011"/>
              <a:chExt cx="3117136" cy="2216498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45E5C-FA8D-4EA9-8AD6-DF02A6AEEF9C}"/>
                  </a:ext>
                </a:extLst>
              </p:cNvPr>
              <p:cNvSpPr txBox="1"/>
              <p:nvPr/>
            </p:nvSpPr>
            <p:spPr>
              <a:xfrm>
                <a:off x="12711421" y="3197734"/>
                <a:ext cx="311713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/>
                  <a:t>Alice, Carol, Dave</a:t>
                </a:r>
              </a:p>
            </p:txBody>
          </p:sp>
          <p:pic>
            <p:nvPicPr>
              <p:cNvPr id="80" name="Graphic 79" descr="Users with solid fill">
                <a:extLst>
                  <a:ext uri="{FF2B5EF4-FFF2-40B4-BE49-F238E27FC236}">
                    <a16:creationId xmlns:a16="http://schemas.microsoft.com/office/drawing/2014/main" id="{17C0AB49-C7C9-4258-A328-C4A86CE6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295260" y="1566011"/>
                <a:ext cx="1912648" cy="1912648"/>
              </a:xfrm>
              <a:prstGeom prst="rect">
                <a:avLst/>
              </a:prstGeom>
            </p:spPr>
          </p:pic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173C94E-0B80-40F0-A0DC-B83B5F615A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9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9"/>
    </mc:Choice>
    <mc:Fallback xmlns="">
      <p:transition spd="slow" advTm="2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B43DB50-2FA6-4BAA-85DD-31003EE23636}"/>
              </a:ext>
            </a:extLst>
          </p:cNvPr>
          <p:cNvSpPr/>
          <p:nvPr/>
        </p:nvSpPr>
        <p:spPr>
          <a:xfrm>
            <a:off x="4578414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5421FAD-92BC-43F3-B01B-FBA5CE283609}"/>
              </a:ext>
            </a:extLst>
          </p:cNvPr>
          <p:cNvSpPr/>
          <p:nvPr/>
        </p:nvSpPr>
        <p:spPr>
          <a:xfrm>
            <a:off x="4578414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Presentation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845F6CA-6721-42D1-B05F-49E807C702DE}"/>
              </a:ext>
            </a:extLst>
          </p:cNvPr>
          <p:cNvSpPr/>
          <p:nvPr/>
        </p:nvSpPr>
        <p:spPr>
          <a:xfrm>
            <a:off x="4578414" y="4799138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Session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0996C7-6CCC-48F3-BB87-352B6EA1EC02}"/>
              </a:ext>
            </a:extLst>
          </p:cNvPr>
          <p:cNvSpPr/>
          <p:nvPr/>
        </p:nvSpPr>
        <p:spPr>
          <a:xfrm>
            <a:off x="4578414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796DD1-A78A-4CF9-8E20-4B84664DC761}"/>
              </a:ext>
            </a:extLst>
          </p:cNvPr>
          <p:cNvSpPr txBox="1"/>
          <p:nvPr/>
        </p:nvSpPr>
        <p:spPr>
          <a:xfrm>
            <a:off x="4578414" y="1860715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Extended OSI Model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3A8805-5C60-498F-8425-54A697B883DB}"/>
              </a:ext>
            </a:extLst>
          </p:cNvPr>
          <p:cNvSpPr/>
          <p:nvPr/>
        </p:nvSpPr>
        <p:spPr>
          <a:xfrm>
            <a:off x="4578414" y="549709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Transport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41BCE6-A40E-46DD-8643-E9B00BC18ACF}"/>
              </a:ext>
            </a:extLst>
          </p:cNvPr>
          <p:cNvSpPr/>
          <p:nvPr/>
        </p:nvSpPr>
        <p:spPr>
          <a:xfrm>
            <a:off x="4578414" y="6195052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Network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E84A76-69F8-4E60-93C8-EACCCAD1C9EB}"/>
              </a:ext>
            </a:extLst>
          </p:cNvPr>
          <p:cNvSpPr/>
          <p:nvPr/>
        </p:nvSpPr>
        <p:spPr>
          <a:xfrm>
            <a:off x="4578414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Data Link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A50ABE6-E021-450E-9B25-D150E5A6D880}"/>
              </a:ext>
            </a:extLst>
          </p:cNvPr>
          <p:cNvSpPr/>
          <p:nvPr/>
        </p:nvSpPr>
        <p:spPr>
          <a:xfrm>
            <a:off x="4578414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477FEE-265F-4230-8971-0D852A58BBE8}"/>
              </a:ext>
            </a:extLst>
          </p:cNvPr>
          <p:cNvSpPr/>
          <p:nvPr/>
        </p:nvSpPr>
        <p:spPr>
          <a:xfrm>
            <a:off x="151196" y="2681852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Business Domain/Architecture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E2449E-3190-4EA9-9B14-964CDDFF6297}"/>
              </a:ext>
            </a:extLst>
          </p:cNvPr>
          <p:cNvSpPr/>
          <p:nvPr/>
        </p:nvSpPr>
        <p:spPr>
          <a:xfrm>
            <a:off x="151196" y="3403224"/>
            <a:ext cx="3779986" cy="121591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Application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02B18-6A8F-4C9E-AAFD-37B5FFD1AC02}"/>
              </a:ext>
            </a:extLst>
          </p:cNvPr>
          <p:cNvSpPr/>
          <p:nvPr/>
        </p:nvSpPr>
        <p:spPr>
          <a:xfrm>
            <a:off x="151196" y="4799139"/>
            <a:ext cx="3779986" cy="33097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Technology/Infrastructure</a:t>
            </a:r>
          </a:p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Domain/Architecture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4CBE3E6-F087-407A-AC20-9DAAA857CA11}"/>
              </a:ext>
            </a:extLst>
          </p:cNvPr>
          <p:cNvSpPr txBox="1"/>
          <p:nvPr/>
        </p:nvSpPr>
        <p:spPr>
          <a:xfrm>
            <a:off x="0" y="1611340"/>
            <a:ext cx="3964071" cy="100493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en-US"/>
            </a:defPPr>
            <a:lvl1pPr algn="ctr"/>
          </a:lstStyle>
          <a:p>
            <a:r>
              <a:rPr lang="en-US" sz="3200" dirty="0"/>
              <a:t>Enterprise Architecture Domains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B749764-ECC8-4344-884C-678A2ED3271F}"/>
              </a:ext>
            </a:extLst>
          </p:cNvPr>
          <p:cNvSpPr txBox="1"/>
          <p:nvPr/>
        </p:nvSpPr>
        <p:spPr>
          <a:xfrm>
            <a:off x="8972742" y="1852889"/>
            <a:ext cx="3779986" cy="76338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/>
              <a:t>Trusted Digital Web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DC3E615-2F1C-4944-98CB-ECDF3983B332}"/>
              </a:ext>
            </a:extLst>
          </p:cNvPr>
          <p:cNvSpPr/>
          <p:nvPr/>
        </p:nvSpPr>
        <p:spPr>
          <a:xfrm>
            <a:off x="8969331" y="3403224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did:vca + did:vcaack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D562AE4-EADC-4DFD-B722-7994441A1954}"/>
              </a:ext>
            </a:extLst>
          </p:cNvPr>
          <p:cNvSpPr/>
          <p:nvPr/>
        </p:nvSpPr>
        <p:spPr>
          <a:xfrm>
            <a:off x="8969331" y="4101181"/>
            <a:ext cx="3779986" cy="5179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did:key + did:object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935704E-FC1E-4DC4-BD85-3FF579F33DF3}"/>
              </a:ext>
            </a:extLst>
          </p:cNvPr>
          <p:cNvSpPr/>
          <p:nvPr/>
        </p:nvSpPr>
        <p:spPr>
          <a:xfrm>
            <a:off x="8969331" y="5497094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TCP &amp; UDP Protocols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D82AB2-4525-4D7A-89EC-4EEC5FF61AC1}"/>
              </a:ext>
            </a:extLst>
          </p:cNvPr>
          <p:cNvSpPr/>
          <p:nvPr/>
        </p:nvSpPr>
        <p:spPr>
          <a:xfrm>
            <a:off x="8969331" y="6195050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IP (Logical Addressing)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955C417-B361-41B3-9A01-77238EF03844}"/>
              </a:ext>
            </a:extLst>
          </p:cNvPr>
          <p:cNvSpPr/>
          <p:nvPr/>
        </p:nvSpPr>
        <p:spPr>
          <a:xfrm>
            <a:off x="8969331" y="2681853"/>
            <a:ext cx="3779986" cy="5179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did:bluetoquebizdoc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B1ECA79-B6DD-44C2-9286-2A07F1BDC9A1}"/>
              </a:ext>
            </a:extLst>
          </p:cNvPr>
          <p:cNvSpPr/>
          <p:nvPr/>
        </p:nvSpPr>
        <p:spPr>
          <a:xfrm>
            <a:off x="8969331" y="4799135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Trinity Graph Engine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DE1D30C-BB8E-489A-994B-0C59C7291E7E}"/>
              </a:ext>
            </a:extLst>
          </p:cNvPr>
          <p:cNvSpPr/>
          <p:nvPr/>
        </p:nvSpPr>
        <p:spPr>
          <a:xfrm>
            <a:off x="8969331" y="6893009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Physical Addressing (MAC)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DC3894D-69D3-4C6F-8801-9235B718E0AC}"/>
              </a:ext>
            </a:extLst>
          </p:cNvPr>
          <p:cNvSpPr/>
          <p:nvPr/>
        </p:nvSpPr>
        <p:spPr>
          <a:xfrm>
            <a:off x="8969331" y="7590966"/>
            <a:ext cx="3779986" cy="5179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26" dirty="0">
                <a:solidFill>
                  <a:schemeClr val="bg2">
                    <a:lumMod val="25000"/>
                  </a:schemeClr>
                </a:solidFill>
              </a:rPr>
              <a:t>Binary Transmission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AD685A-DAFA-4B74-9F62-B6FD55FCD47E}"/>
              </a:ext>
            </a:extLst>
          </p:cNvPr>
          <p:cNvGrpSpPr/>
          <p:nvPr/>
        </p:nvGrpSpPr>
        <p:grpSpPr>
          <a:xfrm>
            <a:off x="13396549" y="1860716"/>
            <a:ext cx="3783397" cy="6256034"/>
            <a:chOff x="7746461" y="1035259"/>
            <a:chExt cx="3203288" cy="5296795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DDE2415-1C31-44C5-82EC-18A1DA5F35C7}"/>
                </a:ext>
              </a:extLst>
            </p:cNvPr>
            <p:cNvSpPr txBox="1"/>
            <p:nvPr/>
          </p:nvSpPr>
          <p:spPr>
            <a:xfrm>
              <a:off x="7749349" y="1035259"/>
              <a:ext cx="3200400" cy="64633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3200" dirty="0"/>
                <a:t>VCPTS Protocol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14BBFB-2F3C-4A32-B015-EC1E9A613742}"/>
                </a:ext>
              </a:extLst>
            </p:cNvPr>
            <p:cNvSpPr/>
            <p:nvPr/>
          </p:nvSpPr>
          <p:spPr>
            <a:xfrm>
              <a:off x="7746461" y="2347881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VCTPS Protocol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3BE4072-5C8D-4F5E-BACE-BE7CDA8ED4C6}"/>
                </a:ext>
              </a:extLst>
            </p:cNvPr>
            <p:cNvSpPr/>
            <p:nvPr/>
          </p:nvSpPr>
          <p:spPr>
            <a:xfrm>
              <a:off x="7746461" y="2938820"/>
              <a:ext cx="3200400" cy="438539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DIDCOMM Messaging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6C6B1FE-CE08-45D0-A134-D56F675AA176}"/>
                </a:ext>
              </a:extLst>
            </p:cNvPr>
            <p:cNvSpPr/>
            <p:nvPr/>
          </p:nvSpPr>
          <p:spPr>
            <a:xfrm>
              <a:off x="7746461" y="4120697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TCP Protocol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6ECD01C-2033-4D81-9983-4560CBEC7A52}"/>
                </a:ext>
              </a:extLst>
            </p:cNvPr>
            <p:cNvSpPr/>
            <p:nvPr/>
          </p:nvSpPr>
          <p:spPr>
            <a:xfrm>
              <a:off x="7746461" y="471163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IP (Logical Addressing)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51956F-7F5B-42F9-B1E3-D6C8D95ECBF7}"/>
                </a:ext>
              </a:extLst>
            </p:cNvPr>
            <p:cNvSpPr/>
            <p:nvPr/>
          </p:nvSpPr>
          <p:spPr>
            <a:xfrm>
              <a:off x="7746461" y="1737118"/>
              <a:ext cx="3200400" cy="4385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BPMN Workflows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18F9A9-AD7F-4404-B870-89DAF3EC4B44}"/>
                </a:ext>
              </a:extLst>
            </p:cNvPr>
            <p:cNvSpPr/>
            <p:nvPr/>
          </p:nvSpPr>
          <p:spPr>
            <a:xfrm>
              <a:off x="7746461" y="352975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REST/HTTP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F29F28C-AADE-4C67-970B-B6B83BBAE70F}"/>
                </a:ext>
              </a:extLst>
            </p:cNvPr>
            <p:cNvSpPr/>
            <p:nvPr/>
          </p:nvSpPr>
          <p:spPr>
            <a:xfrm>
              <a:off x="7746461" y="5302576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Physical Addressing (MAC)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F0134DAC-8450-4741-B8E9-4899198FFBC7}"/>
                </a:ext>
              </a:extLst>
            </p:cNvPr>
            <p:cNvSpPr/>
            <p:nvPr/>
          </p:nvSpPr>
          <p:spPr>
            <a:xfrm>
              <a:off x="7746461" y="5893515"/>
              <a:ext cx="3200400" cy="438539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26" dirty="0">
                  <a:solidFill>
                    <a:schemeClr val="bg2">
                      <a:lumMod val="25000"/>
                    </a:schemeClr>
                  </a:solidFill>
                </a:rPr>
                <a:t>Binary Transmission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999218-8D86-4B8B-8F74-466493A6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Trusted Digital Web and VCTPS Protocol Models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DE07F6-ADAC-44EA-AD30-D1C74BB4A1DF}"/>
              </a:ext>
            </a:extLst>
          </p:cNvPr>
          <p:cNvSpPr/>
          <p:nvPr/>
        </p:nvSpPr>
        <p:spPr>
          <a:xfrm>
            <a:off x="13226142" y="1611340"/>
            <a:ext cx="4053795" cy="6863189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FEFB17-A2BD-460E-839B-E18C75FE4C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00"/>
    </mc:Choice>
    <mc:Fallback xmlns="">
      <p:transition spd="slow" advTm="14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218615B-BAB2-4436-ACEA-0FB6BE6F6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480" y="1583035"/>
            <a:ext cx="8330978" cy="81637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77CEB-2805-46F0-AFA4-98F82FCCDE74}"/>
              </a:ext>
            </a:extLst>
          </p:cNvPr>
          <p:cNvSpPr/>
          <p:nvPr/>
        </p:nvSpPr>
        <p:spPr>
          <a:xfrm>
            <a:off x="5028462" y="1817077"/>
            <a:ext cx="7426053" cy="7880685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Sealed Envelope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948F4-DC6C-4BCE-8786-4590A8387F1B}"/>
              </a:ext>
            </a:extLst>
          </p:cNvPr>
          <p:cNvSpPr/>
          <p:nvPr/>
        </p:nvSpPr>
        <p:spPr>
          <a:xfrm>
            <a:off x="5313581" y="3513058"/>
            <a:ext cx="6972455" cy="5644156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Credential Content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F5FB5E-E9DA-488A-9D1B-3F4225A81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Primary Colors: Bound Credential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D678D8-3620-4574-A74B-FF8BAD58DB05}"/>
              </a:ext>
            </a:extLst>
          </p:cNvPr>
          <p:cNvSpPr/>
          <p:nvPr/>
        </p:nvSpPr>
        <p:spPr>
          <a:xfrm>
            <a:off x="5572780" y="6765246"/>
            <a:ext cx="6492937" cy="2160743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Claims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E5126D-7B95-44FF-8F45-37FC6CD21CA6}"/>
              </a:ext>
            </a:extLst>
          </p:cNvPr>
          <p:cNvSpPr/>
          <p:nvPr/>
        </p:nvSpPr>
        <p:spPr>
          <a:xfrm>
            <a:off x="5313581" y="9157214"/>
            <a:ext cx="6972455" cy="381460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CA" sz="2551" dirty="0"/>
              <a:t>Envelope Seal (Proof)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5CBDBF-7D05-4D09-AB2B-F0DB7FCAAC2A}"/>
              </a:ext>
            </a:extLst>
          </p:cNvPr>
          <p:cNvSpPr/>
          <p:nvPr/>
        </p:nvSpPr>
        <p:spPr>
          <a:xfrm>
            <a:off x="5313581" y="2475500"/>
            <a:ext cx="6972455" cy="1037559"/>
          </a:xfrm>
          <a:prstGeom prst="rect">
            <a:avLst/>
          </a:prstGeom>
          <a:solidFill>
            <a:srgbClr val="4472C4">
              <a:alpha val="25098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sz="2551" dirty="0"/>
              <a:t>Packing Label (incl. VCA)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C836F-B891-4AAA-A131-154A013D6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44F9B1-ACAC-4894-8374-B8FB26C4163F}" type="slidenum">
              <a:rPr lang="en-CA" smtClean="0"/>
              <a:pPr/>
              <a:t>18</a:t>
            </a:fld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0536A4-05BD-43CB-B287-45DBE263E5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227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518"/>
    </mc:Choice>
    <mc:Fallback xmlns="">
      <p:transition spd="slow" advTm="152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21DEF-6D2C-4772-90FB-2C9721CBD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84" y="66225"/>
            <a:ext cx="14286563" cy="95878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CFCE-BC55-441B-9C7A-875CD106FB7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917" y="13108"/>
            <a:ext cx="14607497" cy="66661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7AC3E7-7818-4D14-83A4-DFCEAE05B7D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2941" y="5758566"/>
            <a:ext cx="4466675" cy="28116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107480A-08BB-447F-ABE4-ED6D8B37E765}"/>
              </a:ext>
            </a:extLst>
          </p:cNvPr>
          <p:cNvGrpSpPr/>
          <p:nvPr/>
        </p:nvGrpSpPr>
        <p:grpSpPr>
          <a:xfrm>
            <a:off x="6136397" y="2822921"/>
            <a:ext cx="5022122" cy="5012636"/>
            <a:chOff x="4329584" y="1991630"/>
            <a:chExt cx="3543399" cy="35367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CECAB9-C597-4179-B6E4-E66382C1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9584" y="1991630"/>
              <a:ext cx="3543399" cy="35367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492FF2-BA76-4DF4-ADA3-0CB832977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359" y="3130256"/>
              <a:ext cx="1237847" cy="1241166"/>
            </a:xfrm>
            <a:prstGeom prst="rect">
              <a:avLst/>
            </a:prstGeom>
          </p:spPr>
        </p:pic>
      </p:grpSp>
      <p:sp>
        <p:nvSpPr>
          <p:cNvPr id="8" name="Callout: Bent Line with No Border 7">
            <a:extLst>
              <a:ext uri="{FF2B5EF4-FFF2-40B4-BE49-F238E27FC236}">
                <a16:creationId xmlns:a16="http://schemas.microsoft.com/office/drawing/2014/main" id="{E6AA9758-A8EF-40DE-BFC0-03CCA10FB24C}"/>
              </a:ext>
            </a:extLst>
          </p:cNvPr>
          <p:cNvSpPr/>
          <p:nvPr/>
        </p:nvSpPr>
        <p:spPr>
          <a:xfrm>
            <a:off x="9881963" y="2144626"/>
            <a:ext cx="2553111" cy="1490395"/>
          </a:xfrm>
          <a:prstGeom prst="callout2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Envelope Seal</a:t>
            </a:r>
          </a:p>
          <a:p>
            <a:pPr algn="ctr"/>
            <a:r>
              <a:rPr lang="en-CA" sz="2551" dirty="0"/>
              <a:t>(Proof)</a:t>
            </a:r>
          </a:p>
        </p:txBody>
      </p:sp>
      <p:sp>
        <p:nvSpPr>
          <p:cNvPr id="14" name="Callout: Bent Line with No Border 13">
            <a:extLst>
              <a:ext uri="{FF2B5EF4-FFF2-40B4-BE49-F238E27FC236}">
                <a16:creationId xmlns:a16="http://schemas.microsoft.com/office/drawing/2014/main" id="{9B8D5EE0-D374-440F-82D3-DD06088E87BA}"/>
              </a:ext>
            </a:extLst>
          </p:cNvPr>
          <p:cNvSpPr/>
          <p:nvPr/>
        </p:nvSpPr>
        <p:spPr>
          <a:xfrm>
            <a:off x="11871052" y="5389189"/>
            <a:ext cx="2553111" cy="164592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152"/>
              <a:gd name="adj6" fmla="val -4819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Packing Label</a:t>
            </a:r>
          </a:p>
          <a:p>
            <a:pPr algn="ctr"/>
            <a:r>
              <a:rPr lang="en-CA" sz="2551" dirty="0"/>
              <a:t>(Metadata</a:t>
            </a:r>
          </a:p>
          <a:p>
            <a:pPr algn="ctr"/>
            <a:r>
              <a:rPr lang="en-CA" sz="2551" dirty="0"/>
              <a:t>incl. VCA))</a:t>
            </a:r>
          </a:p>
        </p:txBody>
      </p:sp>
      <p:sp>
        <p:nvSpPr>
          <p:cNvPr id="12" name="Callout: Bent Line with No Border 11">
            <a:extLst>
              <a:ext uri="{FF2B5EF4-FFF2-40B4-BE49-F238E27FC236}">
                <a16:creationId xmlns:a16="http://schemas.microsoft.com/office/drawing/2014/main" id="{FB536B50-0C27-47CB-97BC-82CDF3ADB5E5}"/>
              </a:ext>
            </a:extLst>
          </p:cNvPr>
          <p:cNvSpPr/>
          <p:nvPr/>
        </p:nvSpPr>
        <p:spPr>
          <a:xfrm>
            <a:off x="2890512" y="4246198"/>
            <a:ext cx="2952860" cy="164592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8050"/>
              <a:gd name="adj6" fmla="val -2875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Credential Envelope (containing Credential Content)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7F5C0-2D06-4BA5-A183-DAFA1743A173}"/>
              </a:ext>
            </a:extLst>
          </p:cNvPr>
          <p:cNvSpPr txBox="1"/>
          <p:nvPr/>
        </p:nvSpPr>
        <p:spPr>
          <a:xfrm>
            <a:off x="5859701" y="522510"/>
            <a:ext cx="5586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did:example:1234</a:t>
            </a:r>
          </a:p>
        </p:txBody>
      </p:sp>
      <p:sp>
        <p:nvSpPr>
          <p:cNvPr id="15" name="Callout: Bent Line with No Border 14">
            <a:extLst>
              <a:ext uri="{FF2B5EF4-FFF2-40B4-BE49-F238E27FC236}">
                <a16:creationId xmlns:a16="http://schemas.microsoft.com/office/drawing/2014/main" id="{E4750765-1F7A-4373-AE6C-D9B9C86DE747}"/>
              </a:ext>
            </a:extLst>
          </p:cNvPr>
          <p:cNvSpPr/>
          <p:nvPr/>
        </p:nvSpPr>
        <p:spPr>
          <a:xfrm>
            <a:off x="12435074" y="362087"/>
            <a:ext cx="2553111" cy="1490395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7045"/>
              <a:gd name="adj6" fmla="val -6969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sz="2551" dirty="0"/>
              <a:t>Envelope Identifier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F63D7FE-C145-407D-85D2-344137683C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407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600"/>
    </mc:Choice>
    <mc:Fallback xmlns="">
      <p:transition spd="slow" advTm="5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8" y="-12975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93" y="590803"/>
            <a:ext cx="15869752" cy="2576940"/>
          </a:xfrm>
        </p:spPr>
        <p:txBody>
          <a:bodyPr>
            <a:normAutofit fontScale="90000"/>
          </a:bodyPr>
          <a:lstStyle/>
          <a:p>
            <a:r>
              <a:rPr lang="en-CA" sz="60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Self-Sovereign Blockchain Architect and Developer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6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6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D3239F9-B5D6-4E4A-A667-829B466EA402}"/>
              </a:ext>
            </a:extLst>
          </p:cNvPr>
          <p:cNvSpPr txBox="1">
            <a:spLocks/>
          </p:cNvSpPr>
          <p:nvPr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5C67D1-9F66-4BC1-9BEC-73C07D7C9B6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EA6704-24C1-432F-B999-6682F18127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73200" y="239766"/>
            <a:ext cx="2808764" cy="365041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23DF81A-E82F-4E7B-A55C-FEF949C00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2"/>
    </mc:Choice>
    <mc:Fallback xmlns="">
      <p:transition spd="slow" advTm="14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Demos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20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11C0F5-BADB-4F78-B9E9-B0292EB2546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03F637B-FAD6-48C9-B47D-288EA3B93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5B0433C-4608-4180-97CD-5F3D0BCF5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DF97CAF8-E607-4039-A292-E02021DEC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E61A5D-722E-4892-9916-4287FFE316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1"/>
    </mc:Choice>
    <mc:Fallback xmlns="">
      <p:transition spd="slow" advTm="1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2DCF4-3CA5-4980-B0AD-1AE2ABBB7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"/>
            <a:ext cx="15870238" cy="1057796"/>
          </a:xfrm>
        </p:spPr>
        <p:txBody>
          <a:bodyPr/>
          <a:lstStyle/>
          <a:p>
            <a:pPr algn="ctr"/>
            <a:r>
              <a:rPr lang="en-US" dirty="0"/>
              <a:t>ENTITIES and Workflows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BEE90E-CCD7-4FAA-A50E-DAD8E4486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2023-04-08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A223C-DA92-40FE-B1AB-7D7B3229B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B6970A-51E2-4E1E-A2B2-C0A94D849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B378F-0471-40F0-ACC4-BE44040E3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06" y="859808"/>
            <a:ext cx="17268429" cy="78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6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76"/>
    </mc:Choice>
    <mc:Fallback xmlns="">
      <p:transition spd="slow" advTm="95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6359188" cy="7858550"/>
          </a:xfrm>
        </p:spPr>
        <p:txBody>
          <a:bodyPr>
            <a:normAutofit/>
          </a:bodyPr>
          <a:lstStyle/>
          <a:p>
            <a:r>
              <a:rPr lang="en-US" dirty="0"/>
              <a:t>Prototype1 Goals</a:t>
            </a:r>
          </a:p>
          <a:p>
            <a:pPr lvl="1"/>
            <a:r>
              <a:rPr lang="en-US" dirty="0"/>
              <a:t>Create a DIDCOMM agent that accepts encrypted DIDCOMM messages</a:t>
            </a:r>
          </a:p>
          <a:p>
            <a:pPr lvl="1"/>
            <a:r>
              <a:rPr lang="en-US" dirty="0"/>
              <a:t>Model the message structures, DIDCOMM protocols, and server implementation using the Trinity Specification Language (TSL)</a:t>
            </a:r>
          </a:p>
          <a:p>
            <a:pPr lvl="1"/>
            <a:r>
              <a:rPr lang="en-US" dirty="0"/>
              <a:t>Use automatic code generation to build the message structures and server implementation using C#</a:t>
            </a:r>
          </a:p>
          <a:p>
            <a:pPr lvl="1"/>
            <a:r>
              <a:rPr lang="en-US" dirty="0"/>
              <a:t>Send an “empty” DIDCOMM message to the DIDCOMM Agent</a:t>
            </a:r>
          </a:p>
          <a:p>
            <a:r>
              <a:rPr lang="en-US" dirty="0"/>
              <a:t>Prototype 2 Goals</a:t>
            </a:r>
          </a:p>
          <a:p>
            <a:pPr lvl="1"/>
            <a:r>
              <a:rPr lang="en-US" dirty="0"/>
              <a:t>Use the Trinsic-id Okapi library to create an encrypted DIDCOMM message containing a (dummy) Verifiable Capability Authorization (VCA) resembling a Notify message in the VCTPS Protocol</a:t>
            </a:r>
          </a:p>
          <a:p>
            <a:pPr lvl="1"/>
            <a:r>
              <a:rPr lang="en-US" dirty="0"/>
              <a:t>Send the Notify VCTPS Protocol message (w/multiple recipients) to the Prototype 1 DIDCOMM agent</a:t>
            </a:r>
          </a:p>
          <a:p>
            <a:pPr lvl="1"/>
            <a:r>
              <a:rPr lang="en-US" dirty="0"/>
              <a:t>Have the DIDCOMM agent receive, accept, and decrypt the Notify message </a:t>
            </a:r>
          </a:p>
          <a:p>
            <a:pPr lvl="1"/>
            <a:r>
              <a:rPr lang="en-US" dirty="0"/>
              <a:t>Show a simple example of saving a Trinity structure (cell) to Trinity Local Storage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22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FB7C6E1-56A1-44BA-8E76-3767EEF3CC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AD7CDE3-B2CE-B439-DCE5-34931D52BE37}"/>
              </a:ext>
            </a:extLst>
          </p:cNvPr>
          <p:cNvSpPr/>
          <p:nvPr/>
        </p:nvSpPr>
        <p:spPr>
          <a:xfrm>
            <a:off x="704849" y="7192370"/>
            <a:ext cx="16359187" cy="129653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4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71"/>
    </mc:Choice>
    <mc:Fallback xmlns="">
      <p:transition spd="slow" advTm="16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 3 Goals</a:t>
            </a:r>
          </a:p>
          <a:p>
            <a:pPr lvl="1"/>
            <a:r>
              <a:rPr lang="en-US" dirty="0"/>
              <a:t>Refactor the code to create more helper methods including HTTP processing and the queuing and process of incoming DIDCOMM messages</a:t>
            </a:r>
          </a:p>
          <a:p>
            <a:pPr lvl="1"/>
            <a:r>
              <a:rPr lang="en-US" dirty="0"/>
              <a:t>Simulate multiple DIDCOMM Agents using DIDCOMM encrypted message queues</a:t>
            </a:r>
          </a:p>
          <a:p>
            <a:r>
              <a:rPr lang="en-US" dirty="0"/>
              <a:t>Prototype 4 Goals</a:t>
            </a:r>
          </a:p>
          <a:p>
            <a:pPr lvl="1"/>
            <a:r>
              <a:rPr lang="en-US" dirty="0"/>
              <a:t>Improve the multi-threaded asynchronous processing – Focus: Posting of HTTP requests</a:t>
            </a:r>
          </a:p>
          <a:p>
            <a:r>
              <a:rPr lang="en-US" dirty="0"/>
              <a:t>Prototype 5 Goals</a:t>
            </a:r>
          </a:p>
          <a:p>
            <a:pPr lvl="1"/>
            <a:r>
              <a:rPr lang="en-US" dirty="0"/>
              <a:t>Structured Credential Programming Model using TSL autogenerated entities (C# classes)</a:t>
            </a:r>
          </a:p>
          <a:p>
            <a:pPr lvl="1"/>
            <a:r>
              <a:rPr lang="en-US" dirty="0"/>
              <a:t>Model Verifiable Capability Authorization (VCA) using TSL (and VCA ACK)</a:t>
            </a:r>
          </a:p>
          <a:p>
            <a:pPr lvl="1"/>
            <a:r>
              <a:rPr lang="en-US" dirty="0"/>
              <a:t>Replace dummy VCA used in Prototype2 with the VCTPS Protocol model expressed using TSL</a:t>
            </a:r>
          </a:p>
          <a:p>
            <a:pPr lvl="1"/>
            <a:r>
              <a:rPr lang="en-US" dirty="0"/>
              <a:t>Create helper methods for VCAs (as well as VCAACKs and UBL Invoices, Parties, and Items)</a:t>
            </a:r>
          </a:p>
          <a:p>
            <a:pPr lvl="1"/>
            <a:r>
              <a:rPr lang="en-US" dirty="0"/>
              <a:t>Create a VCA VC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D7624B9-AEB1-4463-AE65-387167A828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A47009-946B-7330-C746-D81F2DCCE53A}"/>
              </a:ext>
            </a:extLst>
          </p:cNvPr>
          <p:cNvSpPr/>
          <p:nvPr/>
        </p:nvSpPr>
        <p:spPr>
          <a:xfrm>
            <a:off x="704850" y="3601202"/>
            <a:ext cx="16359188" cy="1296537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3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677"/>
    </mc:Choice>
    <mc:Fallback xmlns="">
      <p:transition spd="slow" advTm="199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C89-9E5F-4395-9590-4DE4648EF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961D-9A56-4A39-99DB-99B1C3B912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110343"/>
            <a:ext cx="15870238" cy="7574793"/>
          </a:xfrm>
        </p:spPr>
        <p:txBody>
          <a:bodyPr>
            <a:normAutofit/>
          </a:bodyPr>
          <a:lstStyle/>
          <a:p>
            <a:r>
              <a:rPr lang="en-US" dirty="0"/>
              <a:t>Prototype 6 Goals</a:t>
            </a:r>
          </a:p>
          <a:p>
            <a:pPr lvl="1"/>
            <a:r>
              <a:rPr lang="en-US" dirty="0"/>
              <a:t>Create a complete Invoice VC with all the possible properties</a:t>
            </a:r>
          </a:p>
          <a:p>
            <a:pPr lvl="1"/>
            <a:r>
              <a:rPr lang="en-US" dirty="0"/>
              <a:t>On Hold: Complete schemas proved to be very large and deep (12 levels);  huge C# classes</a:t>
            </a:r>
          </a:p>
          <a:p>
            <a:r>
              <a:rPr lang="en-US" dirty="0"/>
              <a:t>Prototype 7 Goals</a:t>
            </a:r>
          </a:p>
          <a:p>
            <a:pPr lvl="1"/>
            <a:r>
              <a:rPr lang="en-US" dirty="0"/>
              <a:t>Uses simplified schemas for Purchase Order, Sales Order, Delivery Receipt, and Invoice.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56090-5BA4-4871-A72A-B72D4AA37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D0AC-7EE8-45D1-BD3F-D90414E20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7D0FB-0FBF-4F61-8BB1-AB76AC8D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879B9AC-25BB-490B-BE5A-4A8D8A2C5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9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43"/>
    </mc:Choice>
    <mc:Fallback xmlns="">
      <p:transition spd="slow" advTm="154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010-43A0-46E6-A08B-9BAEA498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E600-C32B-43D9-AFEB-4BE14526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264920"/>
            <a:ext cx="13373100" cy="7559041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Trinsic-id Okapi DID Libraries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4"/>
              </a:rPr>
              <a:t>https://github.com/trinsic-id/okapi</a:t>
            </a:r>
            <a:endParaRPr lang="en-CA" dirty="0"/>
          </a:p>
          <a:p>
            <a:pPr lvl="1"/>
            <a:r>
              <a:rPr lang="en-CA" dirty="0"/>
              <a:t>Examples: </a:t>
            </a:r>
            <a:br>
              <a:rPr lang="en-CA" dirty="0"/>
            </a:br>
            <a:r>
              <a:rPr lang="en-CA" dirty="0">
                <a:hlinkClick r:id="rId5"/>
              </a:rPr>
              <a:t>https://github.com/trinsic-id/okapi/tree/main/dotnet/Tests/Okapi.Tests</a:t>
            </a:r>
            <a:r>
              <a:rPr lang="en-CA" dirty="0"/>
              <a:t>  </a:t>
            </a:r>
          </a:p>
          <a:p>
            <a:r>
              <a:rPr lang="en-CA" dirty="0"/>
              <a:t>Microsoft “Trinity” GraphEngine</a:t>
            </a:r>
          </a:p>
          <a:p>
            <a:pPr lvl="1"/>
            <a:r>
              <a:rPr lang="en-CA" dirty="0"/>
              <a:t>GitHub: </a:t>
            </a:r>
            <a:r>
              <a:rPr lang="en-CA" dirty="0">
                <a:hlinkClick r:id="rId6"/>
              </a:rPr>
              <a:t>https://github.com/microsoft/GraphEngine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Documentation: </a:t>
            </a:r>
            <a:r>
              <a:rPr lang="en-CA" dirty="0">
                <a:hlinkClick r:id="rId7"/>
              </a:rPr>
              <a:t>https://www.graphengine.io/docs/manual/index.html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8"/>
              </a:rPr>
              <a:t>https://www.graphengine.io/docs/manual/DemoApps/index.html</a:t>
            </a:r>
            <a:r>
              <a:rPr lang="en-CA" dirty="0"/>
              <a:t> </a:t>
            </a:r>
          </a:p>
          <a:p>
            <a:r>
              <a:rPr lang="en-CA" dirty="0"/>
              <a:t>DIDCOMM Super Stack (DIDSS)</a:t>
            </a:r>
          </a:p>
          <a:p>
            <a:pPr lvl="1"/>
            <a:r>
              <a:rPr lang="en-CA" dirty="0"/>
              <a:t>Examples: </a:t>
            </a:r>
            <a:r>
              <a:rPr lang="en-CA" dirty="0">
                <a:hlinkClick r:id="rId9"/>
              </a:rPr>
              <a:t>https://github.com/mwherman2000/VCTPSPrototypes</a:t>
            </a:r>
            <a:r>
              <a:rPr lang="en-CA" dirty="0"/>
              <a:t> </a:t>
            </a:r>
          </a:p>
          <a:p>
            <a:r>
              <a:rPr lang="en-CA" dirty="0"/>
              <a:t>Structured Credential Model</a:t>
            </a:r>
          </a:p>
          <a:p>
            <a:pPr lvl="1"/>
            <a:r>
              <a:rPr lang="en-CA" dirty="0">
                <a:hlinkClick r:id="rId10"/>
              </a:rPr>
              <a:t>https://www.youtube.com/playlist?list=PLU-rWqHm5p45dzXF2LJZjuNVJrOUR6DaD</a:t>
            </a:r>
            <a:r>
              <a:rPr lang="en-CA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440-830F-4594-B380-8FA3386B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255D-D35D-4F6B-B172-3A935BF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611-E176-4696-8AFB-D583E608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ED3227-8695-465A-BCC7-9CE351CFF0EE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C2A6E-AB41-4624-9505-CB88B448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0" name="Picture 9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00D91596-7E07-450A-B662-A98F8F87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  <p:pic>
          <p:nvPicPr>
            <p:cNvPr id="11" name="Picture 10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279A2396-784C-42F4-A492-76B720449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 w="9525">
              <a:solidFill>
                <a:srgbClr val="336699"/>
              </a:solidFill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F0FC553-5E3B-460E-9FB7-7CDEDD609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3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42"/>
    </mc:Choice>
    <mc:Fallback xmlns="">
      <p:transition spd="slow" advTm="13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682463-2AD3-466F-BD0A-D1497C64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Trusted Digital Web PROJECT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37E905-4073-494D-AC35-1C67BC8D25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12" y="7417001"/>
            <a:ext cx="2159999" cy="1080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B2C74D-983D-497E-9DB2-0D631E2CBB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0"/>
    </mc:Choice>
    <mc:Fallback xmlns="">
      <p:transition spd="slow" advTm="12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A2E86-1830-4E7A-B096-C77F2EE1A4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160"/>
            <a:ext cx="17279937" cy="11519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D5888-C3F9-483D-B2C9-9BF3954D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/>
              <a:t>SINGULAR 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DB7A7-C027-4C6A-B79F-530C76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640" y="1249680"/>
            <a:ext cx="7022374" cy="7435456"/>
          </a:xfrm>
        </p:spPr>
        <p:txBody>
          <a:bodyPr>
            <a:normAutofit/>
          </a:bodyPr>
          <a:lstStyle/>
          <a:p>
            <a:r>
              <a:rPr lang="en-CA" sz="4400" dirty="0"/>
              <a:t>Making decentralized agent design and development easier for C# and .NET developers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D96F12F-62F7-41AF-8C9C-2A38F286DDE1}"/>
              </a:ext>
            </a:extLst>
          </p:cNvPr>
          <p:cNvSpPr txBox="1">
            <a:spLocks/>
          </p:cNvSpPr>
          <p:nvPr/>
        </p:nvSpPr>
        <p:spPr>
          <a:xfrm>
            <a:off x="704850" y="5959929"/>
            <a:ext cx="8831036" cy="35433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23995" indent="-323995" algn="l" defTabSz="1295979" rtl="0" eaLnBrk="1" latinLnBrk="0" hangingPunct="1">
              <a:lnSpc>
                <a:spcPct val="120000"/>
              </a:lnSpc>
              <a:spcBef>
                <a:spcPts val="1417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32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1pPr>
            <a:lvl2pPr marL="97198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8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2pPr>
            <a:lvl3pPr marL="1619974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4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3pPr>
            <a:lvl4pPr marL="226796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 baseline="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4pPr>
            <a:lvl5pPr marL="291595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>
                <a:solidFill>
                  <a:srgbClr val="1D326D"/>
                </a:solidFill>
                <a:effectLst/>
                <a:latin typeface="+mn-lt"/>
                <a:ea typeface="+mn-ea"/>
                <a:cs typeface="+mn-cs"/>
              </a:defRPr>
            </a:lvl5pPr>
            <a:lvl6pPr marL="3563943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421193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4859922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5507911" indent="-323995" algn="l" defTabSz="1295979" rtl="0" eaLnBrk="1" latinLnBrk="0" hangingPunct="1">
              <a:lnSpc>
                <a:spcPct val="120000"/>
              </a:lnSpc>
              <a:spcBef>
                <a:spcPts val="709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0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CA" sz="4000" dirty="0"/>
              <a:t>Model-based Automatic Code Generation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Structured Credential Model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4000" dirty="0"/>
              <a:t>Trinsic DID and DIDCOMM Libraries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090E010-9DC6-4BCF-903C-96ACF4F640D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938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440"/>
    </mc:Choice>
    <mc:Fallback xmlns="">
      <p:transition spd="slow" advTm="67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Agenda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49"/>
            <a:ext cx="15870238" cy="7440343"/>
          </a:xfrm>
        </p:spPr>
        <p:txBody>
          <a:bodyPr>
            <a:normAutofit/>
          </a:bodyPr>
          <a:lstStyle/>
          <a:p>
            <a:r>
              <a:rPr lang="en-CA" sz="3200" dirty="0">
                <a:solidFill>
                  <a:srgbClr val="1D326D"/>
                </a:solidFill>
              </a:rPr>
              <a:t>DIDCOMM Super Stack (DIDSS)</a:t>
            </a:r>
          </a:p>
          <a:p>
            <a:pPr lvl="1"/>
            <a:r>
              <a:rPr lang="en-CA" dirty="0"/>
              <a:t>Microsoft “Trinity” GraphEngine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Trinsic-</a:t>
            </a:r>
            <a:r>
              <a:rPr lang="en-CA" dirty="0"/>
              <a:t>id Okapi DID Library</a:t>
            </a:r>
          </a:p>
          <a:p>
            <a:pPr lvl="1"/>
            <a:r>
              <a:rPr lang="en-CA" dirty="0">
                <a:solidFill>
                  <a:srgbClr val="1D326D"/>
                </a:solidFill>
              </a:rPr>
              <a:t>Microsoft .Net Platform</a:t>
            </a:r>
          </a:p>
          <a:p>
            <a:r>
              <a:rPr lang="en-CA" dirty="0"/>
              <a:t>Secure Verifiable Credential Transport Protocol (VCTPS)</a:t>
            </a:r>
          </a:p>
          <a:p>
            <a:r>
              <a:rPr lang="en-CA" dirty="0"/>
              <a:t>Structured Credential Model</a:t>
            </a:r>
          </a:p>
          <a:p>
            <a:r>
              <a:rPr lang="en-CA" dirty="0"/>
              <a:t>Lots of Demos</a:t>
            </a:r>
            <a:endParaRPr lang="en-CA" sz="3200" dirty="0">
              <a:solidFill>
                <a:srgbClr val="1D326D"/>
              </a:solidFill>
            </a:endParaRPr>
          </a:p>
          <a:p>
            <a:r>
              <a:rPr lang="en-CA" dirty="0"/>
              <a:t>Resources</a:t>
            </a:r>
          </a:p>
          <a:p>
            <a:r>
              <a:rPr lang="en-CA" dirty="0"/>
              <a:t>Q&amp;A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6A1-66CE-4104-A2DF-F6F248802AEB}" type="datetime1">
              <a:rPr lang="en-CA" smtClean="0">
                <a:solidFill>
                  <a:schemeClr val="bg1"/>
                </a:solidFill>
              </a:rPr>
              <a:t>2023-04-08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DIDCOMM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F92F-4146-4086-9E81-82791C8A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F78BBD-D823-4721-88EC-1A6C0EB577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59"/>
    </mc:Choice>
    <mc:Fallback xmlns="">
      <p:transition spd="slow" advTm="46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C26-1BCD-4BF7-9C9E-DBA78C72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1D326D"/>
                </a:solidFill>
              </a:rPr>
              <a:t>DIDCOMM Super Stack (DIDSS)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767-246E-4780-96F8-ADDE9965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49" y="1528550"/>
            <a:ext cx="11263993" cy="1487145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Application framework for creating Verifiable Capability Authorization-enabled, highly scalable decentralized agents using .NET and DIDCOMM (featuring the VCTPS DIDCOMM Protocol)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614F-80B3-4C49-8B17-C315E9F5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258F-FC2E-424B-B02D-6C914F67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D2C8-3922-420D-B78A-3A54AEF6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243D14-B619-41D1-9829-2C91857D0042}"/>
              </a:ext>
            </a:extLst>
          </p:cNvPr>
          <p:cNvGrpSpPr/>
          <p:nvPr/>
        </p:nvGrpSpPr>
        <p:grpSpPr>
          <a:xfrm>
            <a:off x="12093766" y="312648"/>
            <a:ext cx="4471739" cy="7164298"/>
            <a:chOff x="12093766" y="312648"/>
            <a:chExt cx="4471739" cy="716429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403FC9-636F-4F7B-90EB-B8E22FFE9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03233" y="312648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2" name="Picture 1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225868B-85D1-48F0-B9D0-E3F17C736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03233" y="5245810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  <p:pic>
          <p:nvPicPr>
            <p:cNvPr id="13" name="Picture 12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B89FF58-4AB5-472E-B141-1C6A147F5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3766" y="2779229"/>
              <a:ext cx="4462272" cy="2231136"/>
            </a:xfrm>
            <a:prstGeom prst="rect">
              <a:avLst/>
            </a:prstGeom>
            <a:ln>
              <a:solidFill>
                <a:srgbClr val="336699"/>
              </a:solidFill>
            </a:ln>
          </p:spPr>
        </p:pic>
      </p:grpSp>
      <p:graphicFrame>
        <p:nvGraphicFramePr>
          <p:cNvPr id="14" name="Table 7">
            <a:extLst>
              <a:ext uri="{FF2B5EF4-FFF2-40B4-BE49-F238E27FC236}">
                <a16:creationId xmlns:a16="http://schemas.microsoft.com/office/drawing/2014/main" id="{1823A208-4326-4226-BB76-53066674C1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243173"/>
              </p:ext>
            </p:extLst>
          </p:nvPr>
        </p:nvGraphicFramePr>
        <p:xfrm>
          <a:off x="767337" y="3218967"/>
          <a:ext cx="1105444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92684">
                  <a:extLst>
                    <a:ext uri="{9D8B030D-6E8A-4147-A177-3AD203B41FA5}">
                      <a16:colId xmlns:a16="http://schemas.microsoft.com/office/drawing/2014/main" val="3371466793"/>
                    </a:ext>
                  </a:extLst>
                </a:gridCol>
                <a:gridCol w="4261757">
                  <a:extLst>
                    <a:ext uri="{9D8B030D-6E8A-4147-A177-3AD203B41FA5}">
                      <a16:colId xmlns:a16="http://schemas.microsoft.com/office/drawing/2014/main" val="12828029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3200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Open Source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717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3. DID key generation, DIDCOMM messaging, and credential signing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Trinsic-id Okapi Library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77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3200" dirty="0"/>
                        <a:t>2. Decentralized agent modeling and code generation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“Trinity” GraphEngine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4554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1. Development and execution platform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Microsoft .NET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2734364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5BCBC52-24B3-492B-8360-0D83DC8498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98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84"/>
    </mc:Choice>
    <mc:Fallback xmlns="">
      <p:transition spd="slow" advTm="87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 fontScale="90000"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Microsoft</a:t>
            </a:r>
            <a:br>
              <a:rPr lang="en-CA" sz="6600" dirty="0">
                <a:solidFill>
                  <a:srgbClr val="1D326D"/>
                </a:solidFill>
              </a:rPr>
            </a:br>
            <a:r>
              <a:rPr lang="en-CA" sz="6600" dirty="0"/>
              <a:t>“Trinity” GraphEngine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3200" dirty="0"/>
              <a:t>Decentralized agent modeling and code generation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3D259F3-E82A-47DB-9F13-E93496510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2"/>
    </mc:Choice>
    <mc:Fallback xmlns="">
      <p:transition spd="slow" advTm="2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7C5E-D0D6-445D-871D-DF9157E6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“Trinity” GraphEngine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BEF2D-ED03-4607-A020-3D8955A159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Trinity Specification Language (TSL)</a:t>
            </a:r>
          </a:p>
          <a:p>
            <a:pPr lvl="1"/>
            <a:r>
              <a:rPr lang="en-US" dirty="0"/>
              <a:t>Agent protocol and message structure definition</a:t>
            </a:r>
          </a:p>
          <a:p>
            <a:r>
              <a:rPr lang="en-US" dirty="0"/>
              <a:t>TSL Codegen</a:t>
            </a:r>
          </a:p>
          <a:p>
            <a:pPr lvl="1"/>
            <a:r>
              <a:rPr lang="en-US" dirty="0"/>
              <a:t>Automatic code generation of complete C# projects</a:t>
            </a:r>
          </a:p>
          <a:p>
            <a:pPr lvl="1"/>
            <a:r>
              <a:rPr lang="en-US" dirty="0"/>
              <a:t>Objects, messages, and message handlers</a:t>
            </a:r>
          </a:p>
          <a:p>
            <a:pPr lvl="1"/>
            <a:r>
              <a:rPr lang="en-US" dirty="0"/>
              <a:t>Automatic JSON serialization/deserialization</a:t>
            </a:r>
          </a:p>
          <a:p>
            <a:r>
              <a:rPr lang="en-US" dirty="0"/>
              <a:t>Very fast, highly optimized in-memory object graph database</a:t>
            </a:r>
          </a:p>
          <a:p>
            <a:r>
              <a:rPr lang="en-US" dirty="0"/>
              <a:t>Highly performant and scalable clustered deployment model</a:t>
            </a:r>
          </a:p>
          <a:p>
            <a:r>
              <a:rPr lang="en-US" dirty="0"/>
              <a:t>Simple, easy and efficient to use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48D64-5C41-4774-A258-5A568C94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53155-FA40-47E0-8B75-34EFC859E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A8E9C-A899-4431-9014-1C6D5564F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7DF7024-E780-4BDA-ACF8-60DFA9282B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4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11"/>
    </mc:Choice>
    <mc:Fallback xmlns="">
      <p:transition spd="slow" advTm="141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119" y="2489071"/>
            <a:ext cx="9466852" cy="2675907"/>
          </a:xfrm>
        </p:spPr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Trinsic-id Okapi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8732067" cy="1435686"/>
          </a:xfrm>
        </p:spPr>
        <p:txBody>
          <a:bodyPr>
            <a:normAutofit/>
          </a:bodyPr>
          <a:lstStyle/>
          <a:p>
            <a:r>
              <a:rPr lang="en-CA" sz="3200" dirty="0"/>
              <a:t>DID key generation, DIDCOMM messaging, and credential signing</a:t>
            </a:r>
            <a:endParaRPr lang="en-CA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7C8C-041C-4911-970F-E82ECC2F0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233" y="312648"/>
            <a:ext cx="4462272" cy="2231136"/>
          </a:xfrm>
          <a:prstGeom prst="rect">
            <a:avLst/>
          </a:prstGeom>
          <a:ln w="76200">
            <a:solidFill>
              <a:srgbClr val="336699"/>
            </a:solidFill>
          </a:ln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0C5B9C-86FC-4903-BF0D-EBE875C42D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233" y="5245810"/>
            <a:ext cx="4462272" cy="2231136"/>
          </a:xfrm>
          <a:prstGeom prst="rect">
            <a:avLst/>
          </a:prstGeom>
          <a:ln>
            <a:solidFill>
              <a:srgbClr val="336699"/>
            </a:solidFill>
          </a:ln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8E65AF72-8877-4026-AF69-C007167042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3766" y="2779229"/>
            <a:ext cx="4462272" cy="2231136"/>
          </a:xfrm>
          <a:prstGeom prst="rect">
            <a:avLst/>
          </a:prstGeom>
          <a:ln w="9525">
            <a:solidFill>
              <a:srgbClr val="336699"/>
            </a:solidFill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B1AEFEE-01C3-40A0-806E-F262C68F01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"/>
    </mc:Choice>
    <mc:Fallback xmlns="">
      <p:transition spd="slow" advTm="3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C1B8D-B6BA-4A92-BBCD-45A97767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Trinsic-id OKAPI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B47A589-7713-45C0-84BE-2834AE024B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DIDKey</a:t>
            </a:r>
          </a:p>
          <a:p>
            <a:pPr lvl="1"/>
            <a:r>
              <a:rPr lang="en-US" dirty="0"/>
              <a:t>generate</a:t>
            </a:r>
          </a:p>
          <a:p>
            <a:pPr lvl="1"/>
            <a:r>
              <a:rPr lang="en-US" dirty="0"/>
              <a:t>resolve</a:t>
            </a:r>
          </a:p>
          <a:p>
            <a:r>
              <a:rPr lang="en-US" dirty="0"/>
              <a:t>DIDCOMM</a:t>
            </a:r>
          </a:p>
          <a:p>
            <a:pPr lvl="1"/>
            <a:r>
              <a:rPr lang="en-US" dirty="0"/>
              <a:t>pack</a:t>
            </a:r>
          </a:p>
          <a:p>
            <a:pPr lvl="1"/>
            <a:r>
              <a:rPr lang="en-US" dirty="0"/>
              <a:t>unpack</a:t>
            </a:r>
          </a:p>
          <a:p>
            <a:pPr lvl="1"/>
            <a:r>
              <a:rPr lang="en-US" dirty="0"/>
              <a:t>sign</a:t>
            </a:r>
          </a:p>
          <a:p>
            <a:pPr lvl="1"/>
            <a:r>
              <a:rPr lang="en-US" dirty="0"/>
              <a:t>verify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55D8C2-0D39-4B86-99B9-9C60380A6A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Oberon</a:t>
            </a:r>
          </a:p>
          <a:p>
            <a:pPr lvl="1"/>
            <a:r>
              <a:rPr lang="en-US" dirty="0"/>
              <a:t>create_key</a:t>
            </a:r>
          </a:p>
          <a:p>
            <a:pPr lvl="1"/>
            <a:r>
              <a:rPr lang="en-US" dirty="0"/>
              <a:t>create_token</a:t>
            </a:r>
          </a:p>
          <a:p>
            <a:pPr lvl="1"/>
            <a:r>
              <a:rPr lang="en-US" dirty="0"/>
              <a:t>blind_token</a:t>
            </a:r>
          </a:p>
          <a:p>
            <a:pPr lvl="1"/>
            <a:r>
              <a:rPr lang="en-US" dirty="0"/>
              <a:t>unblind_token</a:t>
            </a:r>
          </a:p>
          <a:p>
            <a:pPr lvl="1"/>
            <a:r>
              <a:rPr lang="en-US" dirty="0"/>
              <a:t>create_proof</a:t>
            </a:r>
          </a:p>
          <a:p>
            <a:pPr lvl="1"/>
            <a:r>
              <a:rPr lang="en-US" dirty="0"/>
              <a:t>verify_proof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EEA17-71E2-4BFA-AAEE-2BE4623E4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2023-04-08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5B39E-2426-45B2-BDF5-36A947A87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DIDCOMM Super Stack - Hyperonomy Digital Identity Lab - Parallelspace Corporation</a:t>
            </a: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6DBAFCD-E577-498D-82A6-A497EC4AC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76675" y="90170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2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01"/>
    </mc:Choice>
    <mc:Fallback xmlns="">
      <p:transition spd="slow" advTm="68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1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7|1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26.5|33.2|6.2|23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4.6|20.3"/>
</p:tagLst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31558</TotalTime>
  <Words>1581</Words>
  <Application>Microsoft Office PowerPoint</Application>
  <PresentationFormat>Custom</PresentationFormat>
  <Paragraphs>254</Paragraphs>
  <Slides>26</Slides>
  <Notes>1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Gill Sans MT</vt:lpstr>
      <vt:lpstr>Koblenz Serial</vt:lpstr>
      <vt:lpstr>Lucida Console</vt:lpstr>
      <vt:lpstr>Gallery</vt:lpstr>
      <vt:lpstr>DIDCOMM Super Stack (DIDSS)   Creating highly scalable DIDCOMM Agents using .NET,  Trinity,  and Okapi with Ease (Ft.  VCTPS Protocol)</vt:lpstr>
      <vt:lpstr>Michael Herman Self-Sovereign Blockchain Architect and Developer Hyperonomy Digital Identity Lab Parallelspace Corporation Alberta, CANADA</vt:lpstr>
      <vt:lpstr>SINGULAR Goal</vt:lpstr>
      <vt:lpstr>Agenda</vt:lpstr>
      <vt:lpstr>DIDCOMM Super Stack (DIDSS)</vt:lpstr>
      <vt:lpstr> Microsoft “Trinity” GraphEngine</vt:lpstr>
      <vt:lpstr>Microsoft “Trinity” GraphEngine</vt:lpstr>
      <vt:lpstr> Trinsic-id Okapi</vt:lpstr>
      <vt:lpstr>Trinsic-id OKAPI API</vt:lpstr>
      <vt:lpstr> Microsoft .Net</vt:lpstr>
      <vt:lpstr>Microsoft .NET Platform</vt:lpstr>
      <vt:lpstr> VCTPS Protocol</vt:lpstr>
      <vt:lpstr>VCTPS Protocol: Key Principles</vt:lpstr>
      <vt:lpstr>VCTPS Protocol – 4 Message Types</vt:lpstr>
      <vt:lpstr>VCTPS DIDCOMM Protocol – Sequence Diagram</vt:lpstr>
      <vt:lpstr>VCTPS Protocol – Sequence Diagram</vt:lpstr>
      <vt:lpstr>Trusted Digital Web and VCTPS Protocol Models</vt:lpstr>
      <vt:lpstr>Primary Colors: Bound Credential Example</vt:lpstr>
      <vt:lpstr>PowerPoint Presentation</vt:lpstr>
      <vt:lpstr> Demos</vt:lpstr>
      <vt:lpstr>ENTITIES and Workflows</vt:lpstr>
      <vt:lpstr>Demos</vt:lpstr>
      <vt:lpstr>Demos</vt:lpstr>
      <vt:lpstr>Demos</vt:lpstr>
      <vt:lpstr>RESOURCES</vt:lpstr>
      <vt:lpstr>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252</cp:revision>
  <dcterms:created xsi:type="dcterms:W3CDTF">2018-06-12T18:49:04Z</dcterms:created>
  <dcterms:modified xsi:type="dcterms:W3CDTF">2023-04-08T21:12:17Z</dcterms:modified>
</cp:coreProperties>
</file>